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7" r:id="rId2"/>
    <p:sldId id="256" r:id="rId3"/>
    <p:sldId id="258" r:id="rId4"/>
    <p:sldId id="275" r:id="rId5"/>
    <p:sldId id="259" r:id="rId6"/>
    <p:sldId id="262" r:id="rId7"/>
    <p:sldId id="261" r:id="rId8"/>
    <p:sldId id="263" r:id="rId9"/>
    <p:sldId id="264" r:id="rId10"/>
    <p:sldId id="265" r:id="rId11"/>
    <p:sldId id="266" r:id="rId12"/>
    <p:sldId id="267" r:id="rId13"/>
    <p:sldId id="270" r:id="rId14"/>
    <p:sldId id="273" r:id="rId15"/>
    <p:sldId id="268" r:id="rId16"/>
    <p:sldId id="274" r:id="rId17"/>
    <p:sldId id="269" r:id="rId18"/>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3" autoAdjust="0"/>
    <p:restoredTop sz="79221" autoAdjust="0"/>
  </p:normalViewPr>
  <p:slideViewPr>
    <p:cSldViewPr>
      <p:cViewPr varScale="1">
        <p:scale>
          <a:sx n="69" d="100"/>
          <a:sy n="69" d="100"/>
        </p:scale>
        <p:origin x="17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C19D94-3ABE-412E-A844-B55784500C3C}" type="datetimeFigureOut">
              <a:rPr lang="bg-BG" smtClean="0"/>
              <a:t>30.11.2017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CAC8D9-8139-49C8-B24F-10ABBCA50C28}" type="slidenum">
              <a:rPr lang="bg-BG" smtClean="0"/>
              <a:t>‹#›</a:t>
            </a:fld>
            <a:endParaRPr lang="bg-BG"/>
          </a:p>
        </p:txBody>
      </p:sp>
    </p:spTree>
    <p:extLst>
      <p:ext uri="{BB962C8B-B14F-4D97-AF65-F5344CB8AC3E}">
        <p14:creationId xmlns:p14="http://schemas.microsoft.com/office/powerpoint/2010/main" val="141073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effectLst/>
                <a:latin typeface="Times New Roman" panose="02020603050405020304" pitchFamily="18" charset="0"/>
                <a:cs typeface="Times New Roman" panose="02020603050405020304" pitchFamily="18" charset="0"/>
              </a:rPr>
              <a:t>La Bulgarie est </a:t>
            </a:r>
            <a:r>
              <a:rPr lang="fr-FR" b="1" dirty="0" smtClean="0">
                <a:effectLst/>
                <a:latin typeface="Times New Roman" panose="02020603050405020304" pitchFamily="18" charset="0"/>
                <a:cs typeface="Times New Roman" panose="02020603050405020304" pitchFamily="18" charset="0"/>
              </a:rPr>
              <a:t>l'un des plus anciens pays d'Europe </a:t>
            </a:r>
            <a:r>
              <a:rPr lang="fr-FR" dirty="0" smtClean="0">
                <a:effectLst/>
                <a:latin typeface="Times New Roman" panose="02020603050405020304" pitchFamily="18" charset="0"/>
                <a:cs typeface="Times New Roman" panose="02020603050405020304" pitchFamily="18" charset="0"/>
              </a:rPr>
              <a:t>et précède même l'Empire romain</a:t>
            </a:r>
            <a:r>
              <a:rPr lang="en-US" dirty="0" smtClean="0">
                <a:effectLst/>
                <a:latin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effectLst/>
                <a:latin typeface="Times New Roman" panose="02020603050405020304" pitchFamily="18" charset="0"/>
                <a:cs typeface="Times New Roman" panose="02020603050405020304" pitchFamily="18" charset="0"/>
              </a:rPr>
              <a:t>La Bulgarie est le </a:t>
            </a:r>
            <a:r>
              <a:rPr lang="fr-FR" b="1" dirty="0" smtClean="0">
                <a:effectLst/>
                <a:latin typeface="Times New Roman" panose="02020603050405020304" pitchFamily="18" charset="0"/>
                <a:cs typeface="Times New Roman" panose="02020603050405020304" pitchFamily="18" charset="0"/>
              </a:rPr>
              <a:t>16ème plus grand pays de l'UE</a:t>
            </a:r>
            <a:r>
              <a:rPr lang="fr-FR" dirty="0" smtClean="0">
                <a:effectLst/>
                <a:latin typeface="Times New Roman" panose="02020603050405020304" pitchFamily="18" charset="0"/>
                <a:cs typeface="Times New Roman" panose="02020603050405020304" pitchFamily="18" charset="0"/>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effectLst/>
                <a:latin typeface="Times New Roman" panose="02020603050405020304" pitchFamily="18" charset="0"/>
                <a:cs typeface="Times New Roman" panose="02020603050405020304" pitchFamily="18" charset="0"/>
              </a:rPr>
              <a:t>Sofia est la </a:t>
            </a:r>
            <a:r>
              <a:rPr lang="fr-FR" b="1" dirty="0" smtClean="0">
                <a:effectLst/>
                <a:latin typeface="Times New Roman" panose="02020603050405020304" pitchFamily="18" charset="0"/>
                <a:cs typeface="Times New Roman" panose="02020603050405020304" pitchFamily="18" charset="0"/>
              </a:rPr>
              <a:t>13ème plus grande ville de l'UE</a:t>
            </a:r>
            <a:r>
              <a:rPr lang="fr-FR" b="0" dirty="0" smtClean="0">
                <a:effectLst/>
                <a:latin typeface="Times New Roman" panose="02020603050405020304" pitchFamily="18" charset="0"/>
                <a:cs typeface="Times New Roman" panose="02020603050405020304" pitchFamily="18" charset="0"/>
              </a:rPr>
              <a:t>.</a:t>
            </a:r>
            <a:r>
              <a:rPr lang="fr-FR" dirty="0" smtClean="0">
                <a:effectLst/>
                <a:latin typeface="Times New Roman" panose="02020603050405020304" pitchFamily="18" charset="0"/>
                <a:cs typeface="Times New Roman" panose="02020603050405020304" pitchFamily="18" charset="0"/>
              </a:rPr>
              <a:t> C'est </a:t>
            </a:r>
            <a:r>
              <a:rPr lang="fr-FR" b="1" dirty="0" smtClean="0">
                <a:effectLst/>
                <a:latin typeface="Times New Roman" panose="02020603050405020304" pitchFamily="18" charset="0"/>
                <a:cs typeface="Times New Roman" panose="02020603050405020304" pitchFamily="18" charset="0"/>
              </a:rPr>
              <a:t>la deuxième plus ancienne ville d'Europe</a:t>
            </a:r>
            <a:r>
              <a:rPr lang="fr-FR" dirty="0" smtClean="0">
                <a:effectLst/>
                <a:latin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bg-BG"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7CAC8D9-8139-49C8-B24F-10ABBCA50C28}" type="slidenum">
              <a:rPr lang="bg-BG" smtClean="0"/>
              <a:t>2</a:t>
            </a:fld>
            <a:endParaRPr lang="bg-BG" dirty="0"/>
          </a:p>
        </p:txBody>
      </p:sp>
    </p:spTree>
    <p:extLst>
      <p:ext uri="{BB962C8B-B14F-4D97-AF65-F5344CB8AC3E}">
        <p14:creationId xmlns:p14="http://schemas.microsoft.com/office/powerpoint/2010/main" val="2299255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Bulgaria is </a:t>
            </a:r>
            <a:r>
              <a:rPr lang="en-US" b="1" dirty="0"/>
              <a:t>strategically located </a:t>
            </a:r>
            <a:r>
              <a:rPr lang="en-US" dirty="0">
                <a:effectLst/>
              </a:rPr>
              <a:t>at the heart of the Balkans, Bulgaria is a strategic logistics hub. Ease of transportation of cargo is provided by</a:t>
            </a:r>
          </a:p>
          <a:p>
            <a:pPr marL="628650" lvl="1" indent="-171450">
              <a:buFont typeface="Arial" panose="020B0604020202020204" pitchFamily="34" charset="0"/>
              <a:buChar char="•"/>
            </a:pPr>
            <a:r>
              <a:rPr lang="en-US" b="1" dirty="0">
                <a:effectLst/>
              </a:rPr>
              <a:t>Five Pan-European corridors </a:t>
            </a:r>
            <a:r>
              <a:rPr lang="en-US" dirty="0">
                <a:effectLst/>
              </a:rPr>
              <a:t>( IV, VII, VII, XI, X), which pass through the country</a:t>
            </a:r>
          </a:p>
          <a:p>
            <a:pPr marL="628650" lvl="1" indent="-171450">
              <a:buFont typeface="Arial" panose="020B0604020202020204" pitchFamily="34" charset="0"/>
              <a:buChar char="•"/>
            </a:pPr>
            <a:r>
              <a:rPr lang="en-US" b="1" dirty="0"/>
              <a:t>Four major airports</a:t>
            </a:r>
            <a:r>
              <a:rPr lang="en-US" dirty="0"/>
              <a:t>: Sofia, Plovdiv, </a:t>
            </a:r>
            <a:r>
              <a:rPr lang="en-US" dirty="0" err="1"/>
              <a:t>Bourgas</a:t>
            </a:r>
            <a:r>
              <a:rPr lang="en-US" dirty="0"/>
              <a:t> and Varna</a:t>
            </a:r>
          </a:p>
          <a:p>
            <a:pPr marL="1085850" lvl="2" indent="-171450">
              <a:buFont typeface="Arial" panose="020B0604020202020204" pitchFamily="34" charset="0"/>
              <a:buChar char="•"/>
            </a:pPr>
            <a:r>
              <a:rPr lang="en-US" dirty="0"/>
              <a:t>Air traffic has been growing since the 2000s, which was facilitated by the opening of a </a:t>
            </a:r>
            <a:r>
              <a:rPr lang="en-US" i="1" dirty="0"/>
              <a:t>second terminal at Sofia Airport, </a:t>
            </a:r>
            <a:r>
              <a:rPr lang="en-US" dirty="0"/>
              <a:t>as well as the implementation of new destinations and routes.  </a:t>
            </a:r>
          </a:p>
          <a:p>
            <a:pPr marL="628650" lvl="1" indent="-171450">
              <a:buFont typeface="Arial" panose="020B0604020202020204" pitchFamily="34" charset="0"/>
              <a:buChar char="•"/>
            </a:pPr>
            <a:r>
              <a:rPr lang="en-US" b="1" dirty="0"/>
              <a:t>Two main seaports</a:t>
            </a:r>
            <a:r>
              <a:rPr lang="en-US" dirty="0"/>
              <a:t>: Varna and </a:t>
            </a:r>
            <a:r>
              <a:rPr lang="en-US" dirty="0" err="1"/>
              <a:t>Bourgas</a:t>
            </a:r>
            <a:r>
              <a:rPr lang="en-US" dirty="0"/>
              <a:t> </a:t>
            </a:r>
          </a:p>
          <a:p>
            <a:pPr marL="628650" lvl="1" indent="-171450">
              <a:buFont typeface="Arial" panose="020B0604020202020204" pitchFamily="34" charset="0"/>
              <a:buChar char="•"/>
            </a:pPr>
            <a:r>
              <a:rPr lang="en-US" b="1" dirty="0"/>
              <a:t>Numerous ports </a:t>
            </a:r>
            <a:r>
              <a:rPr lang="en-US" dirty="0"/>
              <a:t>at the Danube River </a:t>
            </a:r>
            <a:endParaRPr lang="en-US" dirty="0">
              <a:effectLst/>
            </a:endParaRPr>
          </a:p>
          <a:p>
            <a:pPr marL="628650" lvl="1" indent="-171450">
              <a:buFont typeface="Arial" panose="020B0604020202020204" pitchFamily="34" charset="0"/>
              <a:buChar char="•"/>
            </a:pPr>
            <a:r>
              <a:rPr lang="en-US" b="1" dirty="0"/>
              <a:t>South-East Europe</a:t>
            </a:r>
          </a:p>
          <a:p>
            <a:pPr marL="1085850" lvl="2" indent="-171450">
              <a:buFont typeface="Arial" panose="020B0604020202020204" pitchFamily="34" charset="0"/>
              <a:buChar char="•"/>
            </a:pPr>
            <a:r>
              <a:rPr lang="en-US" dirty="0"/>
              <a:t>a high-potential market with a population of 122 million people</a:t>
            </a:r>
          </a:p>
          <a:p>
            <a:pPr marL="628650" lvl="1" indent="-171450">
              <a:buFont typeface="Arial" panose="020B0604020202020204" pitchFamily="34" charset="0"/>
              <a:buChar char="•"/>
            </a:pPr>
            <a:r>
              <a:rPr lang="en-US" b="1" dirty="0"/>
              <a:t>European Union </a:t>
            </a:r>
          </a:p>
          <a:p>
            <a:pPr marL="1085850" lvl="2" indent="-171450">
              <a:buFont typeface="Arial" panose="020B0604020202020204" pitchFamily="34" charset="0"/>
              <a:buChar char="•"/>
            </a:pPr>
            <a:r>
              <a:rPr lang="en-US" dirty="0"/>
              <a:t>Bulgaria offers the lowest cost access to a market of 500 million people</a:t>
            </a:r>
          </a:p>
          <a:p>
            <a:pPr marL="628650" lvl="1" indent="-171450">
              <a:buFont typeface="Arial" panose="020B0604020202020204" pitchFamily="34" charset="0"/>
              <a:buChar char="•"/>
            </a:pPr>
            <a:r>
              <a:rPr lang="en-US" b="1" dirty="0"/>
              <a:t>Russia/CIS, Middle East </a:t>
            </a:r>
            <a:r>
              <a:rPr lang="en-US" b="0" dirty="0"/>
              <a:t>and</a:t>
            </a:r>
            <a:r>
              <a:rPr lang="en-US" b="1" dirty="0"/>
              <a:t> North Africa</a:t>
            </a:r>
          </a:p>
          <a:p>
            <a:endParaRPr lang="en-US" dirty="0"/>
          </a:p>
          <a:p>
            <a:r>
              <a:rPr lang="en-US" dirty="0"/>
              <a:t>Transport in Bulgaria is dominated by road transport, as of December 2015, the country had 774 kilometers of highways.</a:t>
            </a:r>
          </a:p>
          <a:p>
            <a:endParaRPr lang="bg-BG" dirty="0"/>
          </a:p>
        </p:txBody>
      </p:sp>
      <p:sp>
        <p:nvSpPr>
          <p:cNvPr id="4" name="Slide Number Placeholder 3"/>
          <p:cNvSpPr>
            <a:spLocks noGrp="1"/>
          </p:cNvSpPr>
          <p:nvPr>
            <p:ph type="sldNum" sz="quarter" idx="10"/>
          </p:nvPr>
        </p:nvSpPr>
        <p:spPr/>
        <p:txBody>
          <a:bodyPr/>
          <a:lstStyle/>
          <a:p>
            <a:fld id="{B7CAC8D9-8139-49C8-B24F-10ABBCA50C28}" type="slidenum">
              <a:rPr lang="bg-BG" smtClean="0"/>
              <a:t>11</a:t>
            </a:fld>
            <a:endParaRPr lang="bg-BG"/>
          </a:p>
        </p:txBody>
      </p:sp>
    </p:spTree>
    <p:extLst>
      <p:ext uri="{BB962C8B-B14F-4D97-AF65-F5344CB8AC3E}">
        <p14:creationId xmlns:p14="http://schemas.microsoft.com/office/powerpoint/2010/main" val="349627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1" dirty="0"/>
              <a:t>Access to markets</a:t>
            </a:r>
          </a:p>
          <a:p>
            <a:r>
              <a:rPr lang="en-US" dirty="0">
                <a:effectLst/>
              </a:rPr>
              <a:t>Due to its location Bulgaria provides direct access to the following key markets:</a:t>
            </a:r>
          </a:p>
          <a:p>
            <a:pPr marL="628650" lvl="1" indent="-171450">
              <a:buFont typeface="Arial" panose="020B0604020202020204" pitchFamily="34" charset="0"/>
              <a:buChar char="•"/>
            </a:pPr>
            <a:r>
              <a:rPr lang="en-US" dirty="0">
                <a:effectLst/>
              </a:rPr>
              <a:t>European Union - zero tariff market with population of 500 million </a:t>
            </a:r>
          </a:p>
          <a:p>
            <a:pPr marL="628650" lvl="1" indent="-171450">
              <a:buFont typeface="Arial" panose="020B0604020202020204" pitchFamily="34" charset="0"/>
              <a:buChar char="•"/>
            </a:pPr>
            <a:r>
              <a:rPr lang="en-US" dirty="0">
                <a:effectLst/>
              </a:rPr>
              <a:t>CIS – still not well penetrated market with a high potential </a:t>
            </a:r>
          </a:p>
          <a:p>
            <a:pPr marL="628650" lvl="1" indent="-171450">
              <a:buFont typeface="Arial" panose="020B0604020202020204" pitchFamily="34" charset="0"/>
              <a:buChar char="•"/>
            </a:pPr>
            <a:r>
              <a:rPr lang="en-US" dirty="0">
                <a:effectLst/>
              </a:rPr>
              <a:t>Turkey - zero tariff market of near 80 million population</a:t>
            </a:r>
          </a:p>
          <a:p>
            <a:pPr marL="628650" lvl="1" indent="-171450">
              <a:buFont typeface="Arial" panose="020B0604020202020204" pitchFamily="34" charset="0"/>
              <a:buChar char="•"/>
            </a:pPr>
            <a:r>
              <a:rPr lang="en-US" dirty="0">
                <a:effectLst/>
              </a:rPr>
              <a:t>Middle East – a market with high purchasing power</a:t>
            </a:r>
          </a:p>
          <a:p>
            <a:pPr marL="628650" lvl="1" indent="-171450">
              <a:buFont typeface="Arial" panose="020B0604020202020204" pitchFamily="34" charset="0"/>
              <a:buChar char="•"/>
            </a:pPr>
            <a:r>
              <a:rPr lang="en-US" dirty="0">
                <a:effectLst/>
              </a:rPr>
              <a:t>North African market</a:t>
            </a:r>
          </a:p>
          <a:p>
            <a:endParaRPr lang="bg-BG" dirty="0"/>
          </a:p>
        </p:txBody>
      </p:sp>
      <p:sp>
        <p:nvSpPr>
          <p:cNvPr id="4" name="Slide Number Placeholder 3"/>
          <p:cNvSpPr>
            <a:spLocks noGrp="1"/>
          </p:cNvSpPr>
          <p:nvPr>
            <p:ph type="sldNum" sz="quarter" idx="10"/>
          </p:nvPr>
        </p:nvSpPr>
        <p:spPr/>
        <p:txBody>
          <a:bodyPr/>
          <a:lstStyle/>
          <a:p>
            <a:fld id="{B7CAC8D9-8139-49C8-B24F-10ABBCA50C28}" type="slidenum">
              <a:rPr lang="bg-BG" smtClean="0"/>
              <a:t>12</a:t>
            </a:fld>
            <a:endParaRPr lang="bg-BG"/>
          </a:p>
        </p:txBody>
      </p:sp>
    </p:spTree>
    <p:extLst>
      <p:ext uri="{BB962C8B-B14F-4D97-AF65-F5344CB8AC3E}">
        <p14:creationId xmlns:p14="http://schemas.microsoft.com/office/powerpoint/2010/main" val="213120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B7CAC8D9-8139-49C8-B24F-10ABBCA50C28}" type="slidenum">
              <a:rPr lang="bg-BG" smtClean="0"/>
              <a:t>14</a:t>
            </a:fld>
            <a:endParaRPr lang="bg-BG"/>
          </a:p>
        </p:txBody>
      </p:sp>
    </p:spTree>
    <p:extLst>
      <p:ext uri="{BB962C8B-B14F-4D97-AF65-F5344CB8AC3E}">
        <p14:creationId xmlns:p14="http://schemas.microsoft.com/office/powerpoint/2010/main" val="489762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B7CAC8D9-8139-49C8-B24F-10ABBCA50C28}" type="slidenum">
              <a:rPr lang="bg-BG" smtClean="0"/>
              <a:t>15</a:t>
            </a:fld>
            <a:endParaRPr lang="bg-BG"/>
          </a:p>
        </p:txBody>
      </p:sp>
    </p:spTree>
    <p:extLst>
      <p:ext uri="{BB962C8B-B14F-4D97-AF65-F5344CB8AC3E}">
        <p14:creationId xmlns:p14="http://schemas.microsoft.com/office/powerpoint/2010/main" val="276085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smtClean="0"/>
              <a:t>La Bulgarie est le seul pays d'Europe qui n'a pas changé de nom depuis sa création 681 après JC.</a:t>
            </a:r>
            <a:endParaRPr lang="en-US" dirty="0"/>
          </a:p>
          <a:p>
            <a:pPr marL="171450" indent="-171450">
              <a:buFont typeface="Arial" panose="020B0604020202020204" pitchFamily="34" charset="0"/>
              <a:buChar char="•"/>
            </a:pPr>
            <a:r>
              <a:rPr lang="fr-FR" dirty="0" smtClean="0"/>
              <a:t>L'alphabet cyrillique est devenu le troisième alphabet officiel de l'UE.</a:t>
            </a:r>
            <a:r>
              <a:rPr lang="en-US" dirty="0" smtClean="0"/>
              <a:t> </a:t>
            </a:r>
            <a:r>
              <a:rPr lang="fr-FR" dirty="0" smtClean="0"/>
              <a:t>La plus ancienne langue slave écrite.</a:t>
            </a:r>
            <a:endParaRPr lang="en-US" sz="1200" b="0" u="none" dirty="0">
              <a:solidFill>
                <a:schemeClr val="tx1"/>
              </a:solidFill>
              <a:latin typeface="+mn-lt"/>
              <a:cs typeface="Times New Roman" panose="02020603050405020304" pitchFamily="18" charset="0"/>
            </a:endParaRPr>
          </a:p>
          <a:p>
            <a:pPr marL="171450" indent="-171450">
              <a:buFont typeface="Arial" panose="020B0604020202020204" pitchFamily="34" charset="0"/>
              <a:buChar char="•"/>
            </a:pPr>
            <a:r>
              <a:rPr lang="fr-FR" sz="1200" b="0" u="none" dirty="0" smtClean="0">
                <a:solidFill>
                  <a:schemeClr val="tx1"/>
                </a:solidFill>
                <a:latin typeface="+mn-lt"/>
                <a:cs typeface="Times New Roman" panose="02020603050405020304" pitchFamily="18" charset="0"/>
              </a:rPr>
              <a:t>La Nécropole de Varna - le plus ancien trésor d'or du monde, datant de 4600 avant JC à 4200 avant JC. Les ornements sont thraces et ont été  trouvés sur le squelette d'un homme d'environ 45 ans. (dans 294 tombes ont été trouvés 3000 objets en or datant de plus de 6000 ans).</a:t>
            </a:r>
            <a:endParaRPr lang="en-US" u="none" dirty="0">
              <a:solidFill>
                <a:schemeClr val="tx1"/>
              </a:solidFill>
              <a:latin typeface="+mn-lt"/>
            </a:endParaRPr>
          </a:p>
          <a:p>
            <a:pPr marL="0" indent="0">
              <a:buFont typeface="Arial" panose="020B0604020202020204" pitchFamily="34" charset="0"/>
              <a:buNone/>
            </a:pPr>
            <a:endParaRPr lang="en-US" u="none" dirty="0">
              <a:solidFill>
                <a:schemeClr val="tx1"/>
              </a:solidFill>
              <a:latin typeface="+mn-lt"/>
            </a:endParaRPr>
          </a:p>
        </p:txBody>
      </p:sp>
      <p:sp>
        <p:nvSpPr>
          <p:cNvPr id="4" name="Slide Number Placeholder 3"/>
          <p:cNvSpPr>
            <a:spLocks noGrp="1"/>
          </p:cNvSpPr>
          <p:nvPr>
            <p:ph type="sldNum" sz="quarter" idx="10"/>
          </p:nvPr>
        </p:nvSpPr>
        <p:spPr/>
        <p:txBody>
          <a:bodyPr/>
          <a:lstStyle/>
          <a:p>
            <a:fld id="{B7CAC8D9-8139-49C8-B24F-10ABBCA50C28}" type="slidenum">
              <a:rPr lang="bg-BG" smtClean="0"/>
              <a:t>3</a:t>
            </a:fld>
            <a:endParaRPr lang="bg-BG"/>
          </a:p>
        </p:txBody>
      </p:sp>
    </p:spTree>
    <p:extLst>
      <p:ext uri="{BB962C8B-B14F-4D97-AF65-F5344CB8AC3E}">
        <p14:creationId xmlns:p14="http://schemas.microsoft.com/office/powerpoint/2010/main" val="248307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CAC8D9-8139-49C8-B24F-10ABBCA50C28}" type="slidenum">
              <a:rPr lang="bg-BG" smtClean="0"/>
              <a:t>4</a:t>
            </a:fld>
            <a:endParaRPr lang="bg-BG"/>
          </a:p>
        </p:txBody>
      </p:sp>
    </p:spTree>
    <p:extLst>
      <p:ext uri="{BB962C8B-B14F-4D97-AF65-F5344CB8AC3E}">
        <p14:creationId xmlns:p14="http://schemas.microsoft.com/office/powerpoint/2010/main" val="3363892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Nearly 1\3 of Bulgaria</a:t>
            </a:r>
            <a:r>
              <a:rPr lang="en-US" baseline="0" dirty="0"/>
              <a:t> is covered in forests; Nearly 2</a:t>
            </a:r>
            <a:r>
              <a:rPr lang="en-US" dirty="0"/>
              <a:t>% of the land of the country is parks</a:t>
            </a:r>
          </a:p>
          <a:p>
            <a:pPr marL="171450" indent="-171450">
              <a:buFont typeface="Arial" panose="020B0604020202020204" pitchFamily="34" charset="0"/>
              <a:buChar char="•"/>
            </a:pPr>
            <a:r>
              <a:rPr lang="en-US" dirty="0"/>
              <a:t>27 October 1934 </a:t>
            </a:r>
            <a:r>
              <a:rPr lang="fr-FR" noProof="0" dirty="0" err="1" smtClean="0"/>
              <a:t>Vitosha</a:t>
            </a:r>
            <a:r>
              <a:rPr lang="en-US" dirty="0" smtClean="0"/>
              <a:t> </a:t>
            </a:r>
            <a:r>
              <a:rPr lang="en-US" dirty="0"/>
              <a:t>became the first nature park on the Balkan Peninsula.</a:t>
            </a:r>
          </a:p>
          <a:p>
            <a:pPr marL="171450" indent="-171450">
              <a:buFont typeface="Arial" panose="020B0604020202020204" pitchFamily="34" charset="0"/>
              <a:buChar char="•"/>
            </a:pPr>
            <a:r>
              <a:rPr lang="en-US" dirty="0" err="1"/>
              <a:t>Musala</a:t>
            </a:r>
            <a:r>
              <a:rPr lang="en-US" dirty="0"/>
              <a:t>; from Arabic through Ottoman Turkish: from </a:t>
            </a:r>
            <a:r>
              <a:rPr lang="en-US" dirty="0" err="1"/>
              <a:t>Musalla</a:t>
            </a:r>
            <a:r>
              <a:rPr lang="en-US" dirty="0"/>
              <a:t>, "near God" or "place for prayer" is the highest peak in the entire Balkan Peninsula, standing at 2,925 m.</a:t>
            </a:r>
          </a:p>
          <a:p>
            <a:pPr marL="171450" indent="-171450">
              <a:buFont typeface="Arial" panose="020B0604020202020204" pitchFamily="34" charset="0"/>
              <a:buChar char="•"/>
            </a:pPr>
            <a:r>
              <a:rPr lang="en-US" dirty="0"/>
              <a:t>Agriculture - Bulgaria ranks as one of the top world producers of agricultural commodities such as anise (6</a:t>
            </a:r>
            <a:r>
              <a:rPr lang="en-US" baseline="30000" dirty="0"/>
              <a:t>th</a:t>
            </a:r>
            <a:r>
              <a:rPr lang="en-US" dirty="0"/>
              <a:t> in the world)</a:t>
            </a:r>
          </a:p>
          <a:p>
            <a:pPr marL="628650" lvl="1" indent="-171450">
              <a:buFont typeface="Arial" panose="020B0604020202020204" pitchFamily="34" charset="0"/>
              <a:buChar char="•"/>
            </a:pPr>
            <a:r>
              <a:rPr lang="en-US" dirty="0"/>
              <a:t>sunflower seed (11</a:t>
            </a:r>
            <a:r>
              <a:rPr lang="en-US" baseline="30000" dirty="0"/>
              <a:t>th</a:t>
            </a:r>
            <a:r>
              <a:rPr lang="en-US" baseline="0" dirty="0"/>
              <a:t>) - The largest exporter of sunflower seeds worldwide in 2013. Our market share in the exports of this commodity in the planet is 17.8%.</a:t>
            </a:r>
            <a:endParaRPr lang="en-US" dirty="0"/>
          </a:p>
          <a:p>
            <a:pPr marL="628650" lvl="1" indent="-171450">
              <a:buFont typeface="Arial" panose="020B0604020202020204" pitchFamily="34" charset="0"/>
              <a:buChar char="•"/>
            </a:pPr>
            <a:r>
              <a:rPr lang="en-US" dirty="0"/>
              <a:t>tobacco (15</a:t>
            </a:r>
            <a:r>
              <a:rPr lang="en-US" baseline="30000" dirty="0"/>
              <a:t>th</a:t>
            </a:r>
            <a:r>
              <a:rPr lang="en-US" dirty="0"/>
              <a:t>)</a:t>
            </a:r>
          </a:p>
          <a:p>
            <a:pPr marL="628650" lvl="1" indent="-171450">
              <a:buFont typeface="Arial" panose="020B0604020202020204" pitchFamily="34" charset="0"/>
              <a:buChar char="•"/>
            </a:pPr>
            <a:r>
              <a:rPr lang="en-US" dirty="0"/>
              <a:t>Lavender</a:t>
            </a:r>
            <a:r>
              <a:rPr lang="en-US" baseline="0" dirty="0"/>
              <a:t> - First in the world in the production of lavender. For the past three years, our country has managed to surpass France from the first place and France is historically a leader in this field.</a:t>
            </a:r>
          </a:p>
          <a:p>
            <a:pPr marL="628650" lvl="1" indent="-171450">
              <a:buFont typeface="Arial" panose="020B0604020202020204" pitchFamily="34" charset="0"/>
              <a:buChar char="•"/>
            </a:pPr>
            <a:r>
              <a:rPr lang="en-US" dirty="0"/>
              <a:t>Rose oil - In September 2014 the European Commission approved Bulgarian Rose Oil («</a:t>
            </a:r>
            <a:r>
              <a:rPr lang="en-US" dirty="0" err="1"/>
              <a:t>Bulgarsko</a:t>
            </a:r>
            <a:r>
              <a:rPr lang="en-US" dirty="0"/>
              <a:t> </a:t>
            </a:r>
            <a:r>
              <a:rPr lang="en-US" dirty="0" err="1"/>
              <a:t>rozovo</a:t>
            </a:r>
            <a:r>
              <a:rPr lang="en-US" dirty="0"/>
              <a:t> </a:t>
            </a:r>
            <a:r>
              <a:rPr lang="en-US" dirty="0" err="1"/>
              <a:t>maslo</a:t>
            </a:r>
            <a:r>
              <a:rPr lang="en-US" dirty="0"/>
              <a:t>») as a new Protected Geographical Indication (PGI).</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roses grown in Bulgaria’s “Rose Valley” produce most (70-85%) of the world’s rose oil – a component in most perfumes.</a:t>
            </a:r>
          </a:p>
          <a:p>
            <a:pPr marL="628650" lvl="1" indent="-171450">
              <a:buFont typeface="Arial" panose="020B0604020202020204" pitchFamily="34" charset="0"/>
              <a:buChar char="•"/>
            </a:pPr>
            <a:r>
              <a:rPr lang="en-US" dirty="0"/>
              <a:t>Wine </a:t>
            </a:r>
            <a:endParaRPr lang="bg-BG" dirty="0"/>
          </a:p>
        </p:txBody>
      </p:sp>
      <p:sp>
        <p:nvSpPr>
          <p:cNvPr id="4" name="Slide Number Placeholder 3"/>
          <p:cNvSpPr>
            <a:spLocks noGrp="1"/>
          </p:cNvSpPr>
          <p:nvPr>
            <p:ph type="sldNum" sz="quarter" idx="10"/>
          </p:nvPr>
        </p:nvSpPr>
        <p:spPr/>
        <p:txBody>
          <a:bodyPr/>
          <a:lstStyle/>
          <a:p>
            <a:fld id="{B7CAC8D9-8139-49C8-B24F-10ABBCA50C28}" type="slidenum">
              <a:rPr lang="bg-BG" smtClean="0"/>
              <a:t>5</a:t>
            </a:fld>
            <a:endParaRPr lang="bg-BG"/>
          </a:p>
        </p:txBody>
      </p:sp>
    </p:spTree>
    <p:extLst>
      <p:ext uri="{BB962C8B-B14F-4D97-AF65-F5344CB8AC3E}">
        <p14:creationId xmlns:p14="http://schemas.microsoft.com/office/powerpoint/2010/main" val="2969705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Tourism is one of the key sectors in Bulgaria due to the excellent geographical location, remarkably rich nature, diverse relief and moderate continental climate.</a:t>
            </a:r>
          </a:p>
          <a:p>
            <a:pPr marL="228600" indent="-228600">
              <a:buFont typeface="+mj-lt"/>
              <a:buAutoNum type="arabicPeriod"/>
            </a:pPr>
            <a:r>
              <a:rPr lang="en-US" b="1" dirty="0"/>
              <a:t>Coastal</a:t>
            </a:r>
            <a:r>
              <a:rPr lang="en-US" b="1" baseline="0" dirty="0"/>
              <a:t> tourism </a:t>
            </a:r>
            <a:r>
              <a:rPr lang="en-US" baseline="0" dirty="0"/>
              <a:t>– The Black Sea Coast offers attractive seaside resorts</a:t>
            </a:r>
          </a:p>
          <a:p>
            <a:pPr marL="228600" indent="-228600">
              <a:buFont typeface="+mj-lt"/>
              <a:buAutoNum type="arabicPeriod"/>
            </a:pPr>
            <a:r>
              <a:rPr lang="en-US" b="1" baseline="0" dirty="0"/>
              <a:t>Mountain and ski tourism </a:t>
            </a:r>
            <a:r>
              <a:rPr lang="en-US" baseline="0" dirty="0"/>
              <a:t>- Their tourism development potential is large, both during the summer and the winter. Some of Bulgaria’s winter sports centers are well-known worldwide and attracting large number of tourists from many countries.</a:t>
            </a:r>
            <a:endParaRPr lang="en-US"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a:latin typeface="Times New Roman" panose="02020603050405020304" pitchFamily="18" charset="0"/>
                <a:cs typeface="Times New Roman" panose="02020603050405020304" pitchFamily="18" charset="0"/>
              </a:rPr>
              <a:t>Balneology and Spa Tourism</a:t>
            </a:r>
            <a:r>
              <a:rPr lang="en-US" sz="1200" b="1" baseline="0" dirty="0">
                <a:latin typeface="Times New Roman" panose="02020603050405020304" pitchFamily="18" charset="0"/>
                <a:cs typeface="Times New Roman" panose="02020603050405020304" pitchFamily="18" charset="0"/>
              </a:rPr>
              <a:t> </a:t>
            </a:r>
            <a:r>
              <a:rPr lang="en-US" sz="1200" baseline="0" dirty="0">
                <a:latin typeface="Times New Roman" panose="02020603050405020304" pitchFamily="18" charset="0"/>
                <a:cs typeface="Times New Roman" panose="02020603050405020304" pitchFamily="18" charset="0"/>
              </a:rPr>
              <a:t>- </a:t>
            </a:r>
            <a:r>
              <a:rPr lang="en-US" dirty="0"/>
              <a:t>Among Bulgaria’s most valuable natural resources are the unique qualities, diversity and abundance of hydrothermal mineral water, curative mud, the sea, and other health resources. </a:t>
            </a:r>
          </a:p>
          <a:p>
            <a:pPr marL="685800" lvl="1" indent="-228600">
              <a:buFont typeface="Arial" panose="020B0604020202020204" pitchFamily="34" charset="0"/>
              <a:buChar char="•"/>
            </a:pPr>
            <a:r>
              <a:rPr lang="en-US" dirty="0"/>
              <a:t>Bulgaria ranks second in Europe after Iceland in the number of the mineral springs, providing all types of mineral water existing in nature.</a:t>
            </a:r>
          </a:p>
          <a:p>
            <a:pPr marL="228600" lvl="0" indent="-228600">
              <a:buFont typeface="+mj-lt"/>
              <a:buAutoNum type="arabicPeriod"/>
            </a:pPr>
            <a:r>
              <a:rPr lang="en-US" dirty="0"/>
              <a:t>A network of three national and nine nature parks, a number of reserves and natural places represent a significant potential for the development of </a:t>
            </a:r>
            <a:r>
              <a:rPr lang="en-US" b="1" dirty="0"/>
              <a:t>ecological tourism</a:t>
            </a:r>
            <a:r>
              <a:rPr lang="en-US" dirty="0"/>
              <a:t>.</a:t>
            </a:r>
          </a:p>
          <a:p>
            <a:pPr marL="228600" lvl="0" indent="-228600">
              <a:buFont typeface="+mj-lt"/>
              <a:buAutoNum type="arabicPeriod"/>
            </a:pPr>
            <a:r>
              <a:rPr lang="en-US" b="1" dirty="0"/>
              <a:t>Cultural tourism </a:t>
            </a:r>
            <a:r>
              <a:rPr lang="en-US" dirty="0"/>
              <a:t>-Bulgaria is a country of ancient history, ethnological and cultural heritage, and beautiful natural scenery</a:t>
            </a:r>
          </a:p>
          <a:p>
            <a:pPr marL="685800" lvl="1" indent="-228600">
              <a:buFont typeface="Arial" panose="020B0604020202020204" pitchFamily="34" charset="0"/>
              <a:buChar char="•"/>
            </a:pPr>
            <a:r>
              <a:rPr lang="en-US" dirty="0"/>
              <a:t>about 40,000 historical monuments have been registered in Bulgaria</a:t>
            </a:r>
          </a:p>
          <a:p>
            <a:pPr marL="685800" lvl="1" indent="-228600">
              <a:buFont typeface="Arial" panose="020B0604020202020204" pitchFamily="34" charset="0"/>
              <a:buChar char="•"/>
            </a:pPr>
            <a:r>
              <a:rPr lang="en-US" dirty="0"/>
              <a:t>Bulgaria has over 30,000 historical monuments from different historical epochs, 36 culture reserves, 330 museums and galleries that form an impressive base for the development of cultural tourism.</a:t>
            </a:r>
          </a:p>
          <a:p>
            <a:pPr marL="228600" lvl="0" indent="-228600">
              <a:buFont typeface="+mj-lt"/>
              <a:buAutoNum type="arabicPeriod"/>
            </a:pPr>
            <a:r>
              <a:rPr lang="en-US" dirty="0"/>
              <a:t>The </a:t>
            </a:r>
            <a:r>
              <a:rPr lang="en-US" b="1" dirty="0"/>
              <a:t>hunting tourism </a:t>
            </a:r>
            <a:r>
              <a:rPr lang="en-US" dirty="0"/>
              <a:t>in Bulgaria relies on a large variety of game: red deer, fallow deer, roe deer, wild goat, bear, boar, grouse, hare, partridge, pheasant and many others. Bulgaria ranks second in the world in terms of the quality of shot trophies.</a:t>
            </a:r>
            <a:endParaRPr lang="bg-BG" dirty="0"/>
          </a:p>
        </p:txBody>
      </p:sp>
      <p:sp>
        <p:nvSpPr>
          <p:cNvPr id="4" name="Slide Number Placeholder 3"/>
          <p:cNvSpPr>
            <a:spLocks noGrp="1"/>
          </p:cNvSpPr>
          <p:nvPr>
            <p:ph type="sldNum" sz="quarter" idx="10"/>
          </p:nvPr>
        </p:nvSpPr>
        <p:spPr/>
        <p:txBody>
          <a:bodyPr/>
          <a:lstStyle/>
          <a:p>
            <a:fld id="{B7CAC8D9-8139-49C8-B24F-10ABBCA50C28}" type="slidenum">
              <a:rPr lang="bg-BG" smtClean="0"/>
              <a:t>6</a:t>
            </a:fld>
            <a:endParaRPr lang="bg-BG"/>
          </a:p>
        </p:txBody>
      </p:sp>
    </p:spTree>
    <p:extLst>
      <p:ext uri="{BB962C8B-B14F-4D97-AF65-F5344CB8AC3E}">
        <p14:creationId xmlns:p14="http://schemas.microsoft.com/office/powerpoint/2010/main" val="364504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B7CAC8D9-8139-49C8-B24F-10ABBCA50C28}" type="slidenum">
              <a:rPr lang="bg-BG" smtClean="0"/>
              <a:t>7</a:t>
            </a:fld>
            <a:endParaRPr lang="bg-BG"/>
          </a:p>
        </p:txBody>
      </p:sp>
    </p:spTree>
    <p:extLst>
      <p:ext uri="{BB962C8B-B14F-4D97-AF65-F5344CB8AC3E}">
        <p14:creationId xmlns:p14="http://schemas.microsoft.com/office/powerpoint/2010/main" val="1625253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Bulgaria offers a combination of </a:t>
            </a:r>
            <a:r>
              <a:rPr lang="en-US" b="1" dirty="0"/>
              <a:t>political and macroeconomic stability </a:t>
            </a:r>
            <a:r>
              <a:rPr lang="en-US" dirty="0"/>
              <a:t>and many incentives for doing business: </a:t>
            </a:r>
          </a:p>
          <a:p>
            <a:pPr marL="628650" lvl="1" indent="-171450">
              <a:buFont typeface="Arial" panose="020B0604020202020204" pitchFamily="34" charset="0"/>
              <a:buChar char="•"/>
            </a:pPr>
            <a:r>
              <a:rPr lang="en-US" dirty="0"/>
              <a:t>Stable parliamentary democracy - member of the EU, NATO and the World Trade Organization</a:t>
            </a:r>
          </a:p>
          <a:p>
            <a:pPr marL="628650" lvl="1" indent="-171450">
              <a:buFont typeface="Arial" panose="020B0604020202020204" pitchFamily="34" charset="0"/>
              <a:buChar char="•"/>
            </a:pPr>
            <a:r>
              <a:rPr lang="en-US" dirty="0"/>
              <a:t>The Bulgarian currency is pegged to the Euro under a Currency Board</a:t>
            </a:r>
          </a:p>
          <a:p>
            <a:pPr marL="628650" lvl="1" indent="-171450">
              <a:buFont typeface="Arial" panose="020B0604020202020204" pitchFamily="34" charset="0"/>
              <a:buChar char="•"/>
            </a:pPr>
            <a:r>
              <a:rPr lang="en-US" dirty="0"/>
              <a:t>The lowest tax rates and some of the lowest </a:t>
            </a:r>
            <a:r>
              <a:rPr lang="en-US" dirty="0" err="1"/>
              <a:t>labour</a:t>
            </a:r>
            <a:r>
              <a:rPr lang="en-US" dirty="0"/>
              <a:t> costs in the EU, backed by specific incentives for investors in the country</a:t>
            </a:r>
          </a:p>
          <a:p>
            <a:pPr marL="628650" lvl="1" indent="-171450">
              <a:buFont typeface="Arial" panose="020B0604020202020204" pitchFamily="34" charset="0"/>
              <a:buChar char="•"/>
            </a:pPr>
            <a:r>
              <a:rPr lang="en-US" dirty="0"/>
              <a:t>EU funding - more than 10 billion Euro from EU funds in the next few years</a:t>
            </a:r>
          </a:p>
          <a:p>
            <a:endParaRPr lang="bg-BG" dirty="0"/>
          </a:p>
        </p:txBody>
      </p:sp>
      <p:sp>
        <p:nvSpPr>
          <p:cNvPr id="4" name="Slide Number Placeholder 3"/>
          <p:cNvSpPr>
            <a:spLocks noGrp="1"/>
          </p:cNvSpPr>
          <p:nvPr>
            <p:ph type="sldNum" sz="quarter" idx="10"/>
          </p:nvPr>
        </p:nvSpPr>
        <p:spPr/>
        <p:txBody>
          <a:bodyPr/>
          <a:lstStyle/>
          <a:p>
            <a:fld id="{B7CAC8D9-8139-49C8-B24F-10ABBCA50C28}" type="slidenum">
              <a:rPr lang="bg-BG" smtClean="0"/>
              <a:t>8</a:t>
            </a:fld>
            <a:endParaRPr lang="bg-BG"/>
          </a:p>
        </p:txBody>
      </p:sp>
    </p:spTree>
    <p:extLst>
      <p:ext uri="{BB962C8B-B14F-4D97-AF65-F5344CB8AC3E}">
        <p14:creationId xmlns:p14="http://schemas.microsoft.com/office/powerpoint/2010/main" val="615252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    Bulgaria has the most </a:t>
            </a:r>
            <a:r>
              <a:rPr lang="en-US" dirty="0" err="1"/>
              <a:t>favourable</a:t>
            </a:r>
            <a:r>
              <a:rPr lang="en-US" dirty="0"/>
              <a:t> tax regime in Europe. Corporate income tax rate is 10%, the lowest in the EU. Personal income tax is 10 %, flat rate. Industries in high-unemployment areas are granted 0% tax rate</a:t>
            </a:r>
          </a:p>
          <a:p>
            <a:pPr marL="171450" indent="-171450">
              <a:buFont typeface="Arial" panose="020B0604020202020204" pitchFamily="34" charset="0"/>
              <a:buChar char="•"/>
            </a:pPr>
            <a:r>
              <a:rPr lang="en-US" dirty="0"/>
              <a:t>    There is a 2-year VAT exemption for imports of equipment for investment projects over €5 million, creating at least 50 jobs</a:t>
            </a:r>
          </a:p>
          <a:p>
            <a:pPr marL="171450" indent="-171450">
              <a:buFont typeface="Arial" panose="020B0604020202020204" pitchFamily="34" charset="0"/>
              <a:buChar char="•"/>
            </a:pPr>
            <a:r>
              <a:rPr lang="en-US" dirty="0"/>
              <a:t>    Depreciation time for computers and new manufacturing equipment is 2 years</a:t>
            </a:r>
          </a:p>
          <a:p>
            <a:pPr marL="171450" indent="-171450">
              <a:buFont typeface="Arial" panose="020B0604020202020204" pitchFamily="34" charset="0"/>
              <a:buChar char="•"/>
            </a:pPr>
            <a:r>
              <a:rPr lang="en-US" dirty="0"/>
              <a:t>    5% withholding tax on dividends and liquidation quotas (0% for EU tax residents)</a:t>
            </a:r>
          </a:p>
          <a:p>
            <a:pPr marL="171450" indent="-171450">
              <a:buFont typeface="Arial" panose="020B0604020202020204" pitchFamily="34" charset="0"/>
              <a:buChar char="•"/>
            </a:pPr>
            <a:r>
              <a:rPr lang="en-US" dirty="0"/>
              <a:t>    Bulgaria has one of the most competitive costs of labor in Central and Eastern Europe</a:t>
            </a:r>
          </a:p>
          <a:p>
            <a:pPr marL="171450" indent="-171450">
              <a:buFont typeface="Arial" panose="020B0604020202020204" pitchFamily="34" charset="0"/>
              <a:buChar char="•"/>
            </a:pPr>
            <a:r>
              <a:rPr lang="en-US" dirty="0"/>
              <a:t>    Favorable office rents and low cost of utilities. Bulgarian cost of electricity for industrial users is 70% of the European average</a:t>
            </a:r>
          </a:p>
          <a:p>
            <a:pPr marL="171450" indent="-171450">
              <a:buFont typeface="Arial" panose="020B0604020202020204" pitchFamily="34" charset="0"/>
              <a:buChar char="•"/>
            </a:pPr>
            <a:endParaRPr lang="bg-BG" dirty="0"/>
          </a:p>
        </p:txBody>
      </p:sp>
      <p:sp>
        <p:nvSpPr>
          <p:cNvPr id="4" name="Slide Number Placeholder 3"/>
          <p:cNvSpPr>
            <a:spLocks noGrp="1"/>
          </p:cNvSpPr>
          <p:nvPr>
            <p:ph type="sldNum" sz="quarter" idx="10"/>
          </p:nvPr>
        </p:nvSpPr>
        <p:spPr/>
        <p:txBody>
          <a:bodyPr/>
          <a:lstStyle/>
          <a:p>
            <a:fld id="{B7CAC8D9-8139-49C8-B24F-10ABBCA50C28}" type="slidenum">
              <a:rPr lang="bg-BG" smtClean="0"/>
              <a:t>9</a:t>
            </a:fld>
            <a:endParaRPr lang="bg-BG"/>
          </a:p>
        </p:txBody>
      </p:sp>
    </p:spTree>
    <p:extLst>
      <p:ext uri="{BB962C8B-B14F-4D97-AF65-F5344CB8AC3E}">
        <p14:creationId xmlns:p14="http://schemas.microsoft.com/office/powerpoint/2010/main" val="1215877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Educated &amp; skilled workforce - </a:t>
            </a:r>
            <a:r>
              <a:rPr lang="en-US" dirty="0">
                <a:effectLst/>
              </a:rPr>
              <a:t>Work force is well educated, highly skilled and multilingual</a:t>
            </a:r>
            <a:endParaRPr lang="en-US" b="1" dirty="0"/>
          </a:p>
          <a:p>
            <a:pPr marL="685800" lvl="1" indent="-228600">
              <a:buFont typeface="Arial" panose="020B0604020202020204" pitchFamily="34" charset="0"/>
              <a:buChar char="•"/>
            </a:pPr>
            <a:r>
              <a:rPr lang="en-US" dirty="0"/>
              <a:t>80 000 students abroad</a:t>
            </a:r>
          </a:p>
          <a:p>
            <a:pPr marL="685800" lvl="1" indent="-228600">
              <a:buFont typeface="Arial" panose="020B0604020202020204" pitchFamily="34" charset="0"/>
              <a:buChar char="•"/>
            </a:pPr>
            <a:r>
              <a:rPr lang="en-US" dirty="0"/>
              <a:t>25% of population hold university degree</a:t>
            </a:r>
          </a:p>
          <a:p>
            <a:pPr marL="685800" lvl="1" indent="-228600">
              <a:buFont typeface="Arial" panose="020B0604020202020204" pitchFamily="34" charset="0"/>
              <a:buChar char="•"/>
            </a:pPr>
            <a:r>
              <a:rPr lang="en-US" dirty="0"/>
              <a:t>46% of population speak at least one foreign language</a:t>
            </a:r>
          </a:p>
          <a:p>
            <a:pPr marL="628650" lvl="1" indent="-171450">
              <a:buFont typeface="Arial" panose="020B0604020202020204" pitchFamily="34" charset="0"/>
              <a:buChar char="•"/>
            </a:pPr>
            <a:r>
              <a:rPr lang="en-US" dirty="0">
                <a:effectLst/>
              </a:rPr>
              <a:t>62.2 % of the total population is in working age (</a:t>
            </a:r>
            <a:r>
              <a:rPr lang="en-US" dirty="0" err="1">
                <a:effectLst/>
              </a:rPr>
              <a:t>appr</a:t>
            </a:r>
            <a:r>
              <a:rPr lang="en-US" dirty="0">
                <a:effectLst/>
              </a:rPr>
              <a:t>. 4.6 million)</a:t>
            </a:r>
          </a:p>
          <a:p>
            <a:pPr marL="628650" lvl="1" indent="-171450">
              <a:buFont typeface="Arial" panose="020B0604020202020204" pitchFamily="34" charset="0"/>
              <a:buChar char="•"/>
            </a:pPr>
            <a:r>
              <a:rPr lang="en-US" dirty="0">
                <a:effectLst/>
              </a:rPr>
              <a:t>60 000 students annually graduate from 51 universities</a:t>
            </a:r>
          </a:p>
          <a:p>
            <a:pPr marL="628650" lvl="1" indent="-171450">
              <a:buFont typeface="Arial" panose="020B0604020202020204" pitchFamily="34" charset="0"/>
              <a:buChar char="•"/>
            </a:pPr>
            <a:r>
              <a:rPr lang="en-US" dirty="0">
                <a:effectLst/>
              </a:rPr>
              <a:t>98% of the high school students study a foreign language (usually English) and 73% study a second language (mainly German, French, Spanish, Russian)</a:t>
            </a:r>
          </a:p>
          <a:p>
            <a:pPr marL="628650" lvl="1" indent="-171450">
              <a:buFont typeface="Arial" panose="020B0604020202020204" pitchFamily="34" charset="0"/>
              <a:buChar char="•"/>
            </a:pPr>
            <a:r>
              <a:rPr lang="en-US" dirty="0">
                <a:effectLst/>
              </a:rPr>
              <a:t>94% of the schools have Internet access</a:t>
            </a:r>
          </a:p>
          <a:p>
            <a:pPr marL="685800" lvl="1" indent="-228600">
              <a:buFont typeface="Arial" panose="020B0604020202020204" pitchFamily="34" charset="0"/>
              <a:buChar char="•"/>
            </a:pPr>
            <a:endParaRPr lang="en-US" dirty="0"/>
          </a:p>
          <a:p>
            <a:r>
              <a:rPr lang="en-US" dirty="0"/>
              <a:t>According to Mensa, Bulgarians are 2nd internationally in IQ scores as well as SAT scores. Among Mensa’s smartest people in the world, the most clever woman is Bulgarian Daniela </a:t>
            </a:r>
            <a:r>
              <a:rPr lang="en-US" dirty="0" err="1"/>
              <a:t>Simidchieva</a:t>
            </a:r>
            <a:r>
              <a:rPr lang="en-US" dirty="0"/>
              <a:t>, who achieved an IQ score of 200.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err="1"/>
              <a:t>Literacy</a:t>
            </a:r>
            <a:r>
              <a:rPr lang="fr-FR" dirty="0"/>
              <a:t> rate	98.4%</a:t>
            </a:r>
          </a:p>
          <a:p>
            <a:endParaRPr lang="en-US" dirty="0"/>
          </a:p>
          <a:p>
            <a:endParaRPr lang="bg-BG" dirty="0"/>
          </a:p>
        </p:txBody>
      </p:sp>
      <p:sp>
        <p:nvSpPr>
          <p:cNvPr id="4" name="Slide Number Placeholder 3"/>
          <p:cNvSpPr>
            <a:spLocks noGrp="1"/>
          </p:cNvSpPr>
          <p:nvPr>
            <p:ph type="sldNum" sz="quarter" idx="10"/>
          </p:nvPr>
        </p:nvSpPr>
        <p:spPr/>
        <p:txBody>
          <a:bodyPr/>
          <a:lstStyle/>
          <a:p>
            <a:fld id="{B7CAC8D9-8139-49C8-B24F-10ABBCA50C28}" type="slidenum">
              <a:rPr lang="bg-BG" smtClean="0"/>
              <a:t>10</a:t>
            </a:fld>
            <a:endParaRPr lang="bg-BG"/>
          </a:p>
        </p:txBody>
      </p:sp>
    </p:spTree>
    <p:extLst>
      <p:ext uri="{BB962C8B-B14F-4D97-AF65-F5344CB8AC3E}">
        <p14:creationId xmlns:p14="http://schemas.microsoft.com/office/powerpoint/2010/main" val="1764538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bg-BG"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bg-BG"/>
          </a:p>
        </p:txBody>
      </p:sp>
      <p:sp>
        <p:nvSpPr>
          <p:cNvPr id="4" name="Date Placeholder 3"/>
          <p:cNvSpPr>
            <a:spLocks noGrp="1"/>
          </p:cNvSpPr>
          <p:nvPr>
            <p:ph type="dt" sz="half" idx="10"/>
          </p:nvPr>
        </p:nvSpPr>
        <p:spPr/>
        <p:txBody>
          <a:bodyPr/>
          <a:lstStyle/>
          <a:p>
            <a:fld id="{021F9180-25C7-45D3-901A-AC47C9B8C933}" type="datetimeFigureOut">
              <a:rPr lang="bg-BG" smtClean="0"/>
              <a:t>30.11.2017 г.</a:t>
            </a:fld>
            <a:endParaRPr lang="bg-BG"/>
          </a:p>
        </p:txBody>
      </p:sp>
      <p:sp>
        <p:nvSpPr>
          <p:cNvPr id="5" name="Footer Placeholder 4"/>
          <p:cNvSpPr>
            <a:spLocks noGrp="1"/>
          </p:cNvSpPr>
          <p:nvPr>
            <p:ph type="ftr" sz="quarter" idx="11"/>
          </p:nvPr>
        </p:nvSpPr>
        <p:spPr/>
        <p:txBody>
          <a:bodyPr/>
          <a:lstStyle/>
          <a:p>
            <a:endParaRPr lang="bg-BG"/>
          </a:p>
        </p:txBody>
      </p:sp>
      <p:sp>
        <p:nvSpPr>
          <p:cNvPr id="24" name="Flowchart: Document 23"/>
          <p:cNvSpPr/>
          <p:nvPr/>
        </p:nvSpPr>
        <p:spPr>
          <a:xfrm flipH="1" flipV="1">
            <a:off x="0" y="3501008"/>
            <a:ext cx="9144000" cy="3356992"/>
          </a:xfrm>
          <a:prstGeom prst="flowChartDocumen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TextBox 9"/>
          <p:cNvSpPr txBox="1"/>
          <p:nvPr/>
        </p:nvSpPr>
        <p:spPr>
          <a:xfrm>
            <a:off x="1563251" y="1016732"/>
            <a:ext cx="6017499" cy="4824536"/>
          </a:xfrm>
          <a:prstGeom prst="rect">
            <a:avLst/>
          </a:prstGeom>
          <a:blipFill dpi="0" rotWithShape="1">
            <a:blip r:embed="rId2">
              <a:alphaModFix amt="37000"/>
            </a:blip>
            <a:srcRect/>
            <a:stretch>
              <a:fillRect/>
            </a:stretch>
          </a:blipFill>
        </p:spPr>
        <p:txBody>
          <a:bodyPr wrap="square" rtlCol="0">
            <a:spAutoFit/>
          </a:bodyPr>
          <a:lstStyle/>
          <a:p>
            <a:endParaRPr lang="bg-BG" dirty="0"/>
          </a:p>
        </p:txBody>
      </p:sp>
      <p:sp>
        <p:nvSpPr>
          <p:cNvPr id="6" name="Slide Number Placeholder 5"/>
          <p:cNvSpPr>
            <a:spLocks noGrp="1"/>
          </p:cNvSpPr>
          <p:nvPr>
            <p:ph type="sldNum" sz="quarter" idx="12"/>
          </p:nvPr>
        </p:nvSpPr>
        <p:spPr/>
        <p:txBody>
          <a:bodyPr/>
          <a:lstStyle/>
          <a:p>
            <a:fld id="{A2DE922C-490C-4C0D-B8A1-7923C244545B}" type="slidenum">
              <a:rPr lang="bg-BG" smtClean="0"/>
              <a:t>‹#›</a:t>
            </a:fld>
            <a:endParaRPr lang="bg-BG"/>
          </a:p>
        </p:txBody>
      </p:sp>
      <p:sp>
        <p:nvSpPr>
          <p:cNvPr id="19" name="Flowchart: Document 18"/>
          <p:cNvSpPr/>
          <p:nvPr/>
        </p:nvSpPr>
        <p:spPr>
          <a:xfrm flipV="1">
            <a:off x="0" y="4077072"/>
            <a:ext cx="9144000" cy="2780928"/>
          </a:xfrm>
          <a:prstGeom prst="flowChartDocument">
            <a:avLst/>
          </a:prstGeom>
          <a:solidFill>
            <a:schemeClr val="accent3">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3" name="Flowchart: Document 22"/>
          <p:cNvSpPr/>
          <p:nvPr/>
        </p:nvSpPr>
        <p:spPr>
          <a:xfrm flipH="1" flipV="1">
            <a:off x="0" y="5085184"/>
            <a:ext cx="9144000" cy="1772816"/>
          </a:xfrm>
          <a:prstGeom prst="flowChartDocument">
            <a:avLst/>
          </a:prstGeom>
          <a:solidFill>
            <a:srgbClr val="C0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TextBox 10"/>
          <p:cNvSpPr txBox="1"/>
          <p:nvPr userDrawn="1"/>
        </p:nvSpPr>
        <p:spPr>
          <a:xfrm>
            <a:off x="1563251" y="1016732"/>
            <a:ext cx="6017499" cy="4824536"/>
          </a:xfrm>
          <a:prstGeom prst="rect">
            <a:avLst/>
          </a:prstGeom>
          <a:blipFill dpi="0" rotWithShape="1">
            <a:blip r:embed="rId2">
              <a:alphaModFix amt="37000"/>
            </a:blip>
            <a:srcRect/>
            <a:stretch>
              <a:fillRect/>
            </a:stretch>
          </a:blipFill>
        </p:spPr>
        <p:txBody>
          <a:bodyPr wrap="square" rtlCol="0">
            <a:spAutoFit/>
          </a:bodyPr>
          <a:lstStyle/>
          <a:p>
            <a:endParaRPr lang="bg-BG" dirty="0"/>
          </a:p>
        </p:txBody>
      </p:sp>
    </p:spTree>
    <p:extLst>
      <p:ext uri="{BB962C8B-B14F-4D97-AF65-F5344CB8AC3E}">
        <p14:creationId xmlns:p14="http://schemas.microsoft.com/office/powerpoint/2010/main" val="22456147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0" grpId="0" animBg="1"/>
      <p:bldP spid="19" grpId="0" animBg="1"/>
      <p:bldP spid="23" grpId="0" animBg="1"/>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021F9180-25C7-45D3-901A-AC47C9B8C933}" type="datetimeFigureOut">
              <a:rPr lang="bg-BG" smtClean="0"/>
              <a:t>30.11.2017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2DE922C-490C-4C0D-B8A1-7923C244545B}" type="slidenum">
              <a:rPr lang="bg-BG" smtClean="0"/>
              <a:t>‹#›</a:t>
            </a:fld>
            <a:endParaRPr lang="bg-BG"/>
          </a:p>
        </p:txBody>
      </p:sp>
    </p:spTree>
    <p:extLst>
      <p:ext uri="{BB962C8B-B14F-4D97-AF65-F5344CB8AC3E}">
        <p14:creationId xmlns:p14="http://schemas.microsoft.com/office/powerpoint/2010/main" val="1997643083"/>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021F9180-25C7-45D3-901A-AC47C9B8C933}" type="datetimeFigureOut">
              <a:rPr lang="bg-BG" smtClean="0"/>
              <a:t>30.11.2017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2DE922C-490C-4C0D-B8A1-7923C244545B}" type="slidenum">
              <a:rPr lang="bg-BG" smtClean="0"/>
              <a:t>‹#›</a:t>
            </a:fld>
            <a:endParaRPr lang="bg-BG"/>
          </a:p>
        </p:txBody>
      </p:sp>
    </p:spTree>
    <p:extLst>
      <p:ext uri="{BB962C8B-B14F-4D97-AF65-F5344CB8AC3E}">
        <p14:creationId xmlns:p14="http://schemas.microsoft.com/office/powerpoint/2010/main" val="710306550"/>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021F9180-25C7-45D3-901A-AC47C9B8C933}" type="datetimeFigureOut">
              <a:rPr lang="bg-BG" smtClean="0"/>
              <a:t>30.11.2017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2DE922C-490C-4C0D-B8A1-7923C244545B}" type="slidenum">
              <a:rPr lang="bg-BG" smtClean="0"/>
              <a:t>‹#›</a:t>
            </a:fld>
            <a:endParaRPr lang="bg-BG"/>
          </a:p>
        </p:txBody>
      </p:sp>
      <p:pic>
        <p:nvPicPr>
          <p:cNvPr id="10" name="Picture 2" descr="Image result for &amp;bcy;&amp;hardcy;&amp;lcy;&amp;gcy;&amp;acy;&amp;rcy;&amp;icy;&amp;yacy; &amp;gcy;&amp;iecy;&amp;rcy;&amp;b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85" y="214864"/>
            <a:ext cx="967734" cy="811648"/>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p:nvPr/>
        </p:nvSpPr>
        <p:spPr>
          <a:xfrm>
            <a:off x="8092" y="1149069"/>
            <a:ext cx="8213416" cy="242761"/>
          </a:xfrm>
          <a:custGeom>
            <a:avLst/>
            <a:gdLst>
              <a:gd name="connsiteX0" fmla="*/ 0 w 8213416"/>
              <a:gd name="connsiteY0" fmla="*/ 0 h 242761"/>
              <a:gd name="connsiteX1" fmla="*/ 2047285 w 8213416"/>
              <a:gd name="connsiteY1" fmla="*/ 218485 h 242761"/>
              <a:gd name="connsiteX2" fmla="*/ 5186995 w 8213416"/>
              <a:gd name="connsiteY2" fmla="*/ 24276 h 242761"/>
              <a:gd name="connsiteX3" fmla="*/ 8213416 w 8213416"/>
              <a:gd name="connsiteY3" fmla="*/ 242761 h 242761"/>
              <a:gd name="connsiteX4" fmla="*/ 8213416 w 8213416"/>
              <a:gd name="connsiteY4" fmla="*/ 242761 h 242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416" h="242761">
                <a:moveTo>
                  <a:pt x="0" y="0"/>
                </a:moveTo>
                <a:cubicBezTo>
                  <a:pt x="591393" y="107219"/>
                  <a:pt x="1182786" y="214439"/>
                  <a:pt x="2047285" y="218485"/>
                </a:cubicBezTo>
                <a:cubicBezTo>
                  <a:pt x="2911784" y="222531"/>
                  <a:pt x="4159307" y="20230"/>
                  <a:pt x="5186995" y="24276"/>
                </a:cubicBezTo>
                <a:cubicBezTo>
                  <a:pt x="6214684" y="28322"/>
                  <a:pt x="8213416" y="242761"/>
                  <a:pt x="8213416" y="242761"/>
                </a:cubicBezTo>
                <a:lnTo>
                  <a:pt x="8213416" y="242761"/>
                </a:ln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bg-BG"/>
          </a:p>
        </p:txBody>
      </p:sp>
      <p:sp>
        <p:nvSpPr>
          <p:cNvPr id="7" name="Freeform 6"/>
          <p:cNvSpPr/>
          <p:nvPr/>
        </p:nvSpPr>
        <p:spPr>
          <a:xfrm>
            <a:off x="0" y="1124744"/>
            <a:ext cx="8237692" cy="299771"/>
          </a:xfrm>
          <a:custGeom>
            <a:avLst/>
            <a:gdLst>
              <a:gd name="connsiteX0" fmla="*/ 0 w 8237692"/>
              <a:gd name="connsiteY0" fmla="*/ 0 h 299771"/>
              <a:gd name="connsiteX1" fmla="*/ 1739788 w 8237692"/>
              <a:gd name="connsiteY1" fmla="*/ 299405 h 299771"/>
              <a:gd name="connsiteX2" fmla="*/ 5097982 w 8237692"/>
              <a:gd name="connsiteY2" fmla="*/ 64736 h 299771"/>
              <a:gd name="connsiteX3" fmla="*/ 8237692 w 8237692"/>
              <a:gd name="connsiteY3" fmla="*/ 210393 h 299771"/>
            </a:gdLst>
            <a:ahLst/>
            <a:cxnLst>
              <a:cxn ang="0">
                <a:pos x="connsiteX0" y="connsiteY0"/>
              </a:cxn>
              <a:cxn ang="0">
                <a:pos x="connsiteX1" y="connsiteY1"/>
              </a:cxn>
              <a:cxn ang="0">
                <a:pos x="connsiteX2" y="connsiteY2"/>
              </a:cxn>
              <a:cxn ang="0">
                <a:pos x="connsiteX3" y="connsiteY3"/>
              </a:cxn>
            </a:cxnLst>
            <a:rect l="l" t="t" r="r" b="b"/>
            <a:pathLst>
              <a:path w="8237692" h="299771">
                <a:moveTo>
                  <a:pt x="0" y="0"/>
                </a:moveTo>
                <a:cubicBezTo>
                  <a:pt x="445062" y="144308"/>
                  <a:pt x="890124" y="288616"/>
                  <a:pt x="1739788" y="299405"/>
                </a:cubicBezTo>
                <a:cubicBezTo>
                  <a:pt x="2589452" y="310194"/>
                  <a:pt x="4014998" y="79571"/>
                  <a:pt x="5097982" y="64736"/>
                </a:cubicBezTo>
                <a:cubicBezTo>
                  <a:pt x="6180966" y="49901"/>
                  <a:pt x="7209329" y="130147"/>
                  <a:pt x="8237692" y="210393"/>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bg-BG"/>
          </a:p>
        </p:txBody>
      </p:sp>
      <p:sp>
        <p:nvSpPr>
          <p:cNvPr id="8" name="Freeform 7"/>
          <p:cNvSpPr/>
          <p:nvPr/>
        </p:nvSpPr>
        <p:spPr>
          <a:xfrm>
            <a:off x="24276" y="1123485"/>
            <a:ext cx="8642294" cy="300713"/>
          </a:xfrm>
          <a:custGeom>
            <a:avLst/>
            <a:gdLst>
              <a:gd name="connsiteX0" fmla="*/ 0 w 8642294"/>
              <a:gd name="connsiteY0" fmla="*/ 82228 h 300713"/>
              <a:gd name="connsiteX1" fmla="*/ 1561763 w 8642294"/>
              <a:gd name="connsiteY1" fmla="*/ 187425 h 300713"/>
              <a:gd name="connsiteX2" fmla="*/ 4661012 w 8642294"/>
              <a:gd name="connsiteY2" fmla="*/ 1308 h 300713"/>
              <a:gd name="connsiteX3" fmla="*/ 8642294 w 8642294"/>
              <a:gd name="connsiteY3" fmla="*/ 300713 h 300713"/>
              <a:gd name="connsiteX4" fmla="*/ 8642294 w 8642294"/>
              <a:gd name="connsiteY4" fmla="*/ 300713 h 30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294" h="300713">
                <a:moveTo>
                  <a:pt x="0" y="82228"/>
                </a:moveTo>
                <a:cubicBezTo>
                  <a:pt x="392464" y="141570"/>
                  <a:pt x="784928" y="200912"/>
                  <a:pt x="1561763" y="187425"/>
                </a:cubicBezTo>
                <a:cubicBezTo>
                  <a:pt x="2338598" y="173938"/>
                  <a:pt x="3480924" y="-17573"/>
                  <a:pt x="4661012" y="1308"/>
                </a:cubicBezTo>
                <a:cubicBezTo>
                  <a:pt x="5841100" y="20189"/>
                  <a:pt x="8642294" y="300713"/>
                  <a:pt x="8642294" y="300713"/>
                </a:cubicBezTo>
                <a:lnTo>
                  <a:pt x="8642294" y="300713"/>
                </a:lnTo>
              </a:path>
            </a:pathLst>
          </a:custGeom>
          <a:ln>
            <a:solidFill>
              <a:schemeClr val="bg1"/>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bg-BG"/>
          </a:p>
        </p:txBody>
      </p:sp>
      <p:pic>
        <p:nvPicPr>
          <p:cNvPr id="11" name="Picture 2" descr="Image result for &amp;bcy;&amp;hardcy;&amp;lcy;&amp;gcy;&amp;acy;&amp;rcy;&amp;icy;&amp;yacy; &amp;gcy;&amp;iecy;&amp;rcy;&amp;bcy;"/>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85" y="214864"/>
            <a:ext cx="967734" cy="811648"/>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1"/>
          <p:cNvSpPr/>
          <p:nvPr userDrawn="1"/>
        </p:nvSpPr>
        <p:spPr>
          <a:xfrm>
            <a:off x="8092" y="1149069"/>
            <a:ext cx="8213416" cy="242761"/>
          </a:xfrm>
          <a:custGeom>
            <a:avLst/>
            <a:gdLst>
              <a:gd name="connsiteX0" fmla="*/ 0 w 8213416"/>
              <a:gd name="connsiteY0" fmla="*/ 0 h 242761"/>
              <a:gd name="connsiteX1" fmla="*/ 2047285 w 8213416"/>
              <a:gd name="connsiteY1" fmla="*/ 218485 h 242761"/>
              <a:gd name="connsiteX2" fmla="*/ 5186995 w 8213416"/>
              <a:gd name="connsiteY2" fmla="*/ 24276 h 242761"/>
              <a:gd name="connsiteX3" fmla="*/ 8213416 w 8213416"/>
              <a:gd name="connsiteY3" fmla="*/ 242761 h 242761"/>
              <a:gd name="connsiteX4" fmla="*/ 8213416 w 8213416"/>
              <a:gd name="connsiteY4" fmla="*/ 242761 h 242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416" h="242761">
                <a:moveTo>
                  <a:pt x="0" y="0"/>
                </a:moveTo>
                <a:cubicBezTo>
                  <a:pt x="591393" y="107219"/>
                  <a:pt x="1182786" y="214439"/>
                  <a:pt x="2047285" y="218485"/>
                </a:cubicBezTo>
                <a:cubicBezTo>
                  <a:pt x="2911784" y="222531"/>
                  <a:pt x="4159307" y="20230"/>
                  <a:pt x="5186995" y="24276"/>
                </a:cubicBezTo>
                <a:cubicBezTo>
                  <a:pt x="6214684" y="28322"/>
                  <a:pt x="8213416" y="242761"/>
                  <a:pt x="8213416" y="242761"/>
                </a:cubicBezTo>
                <a:lnTo>
                  <a:pt x="8213416" y="242761"/>
                </a:ln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bg-BG"/>
          </a:p>
        </p:txBody>
      </p:sp>
      <p:sp>
        <p:nvSpPr>
          <p:cNvPr id="13" name="Freeform 12"/>
          <p:cNvSpPr/>
          <p:nvPr userDrawn="1"/>
        </p:nvSpPr>
        <p:spPr>
          <a:xfrm>
            <a:off x="0" y="1124744"/>
            <a:ext cx="8237692" cy="299771"/>
          </a:xfrm>
          <a:custGeom>
            <a:avLst/>
            <a:gdLst>
              <a:gd name="connsiteX0" fmla="*/ 0 w 8237692"/>
              <a:gd name="connsiteY0" fmla="*/ 0 h 299771"/>
              <a:gd name="connsiteX1" fmla="*/ 1739788 w 8237692"/>
              <a:gd name="connsiteY1" fmla="*/ 299405 h 299771"/>
              <a:gd name="connsiteX2" fmla="*/ 5097982 w 8237692"/>
              <a:gd name="connsiteY2" fmla="*/ 64736 h 299771"/>
              <a:gd name="connsiteX3" fmla="*/ 8237692 w 8237692"/>
              <a:gd name="connsiteY3" fmla="*/ 210393 h 299771"/>
            </a:gdLst>
            <a:ahLst/>
            <a:cxnLst>
              <a:cxn ang="0">
                <a:pos x="connsiteX0" y="connsiteY0"/>
              </a:cxn>
              <a:cxn ang="0">
                <a:pos x="connsiteX1" y="connsiteY1"/>
              </a:cxn>
              <a:cxn ang="0">
                <a:pos x="connsiteX2" y="connsiteY2"/>
              </a:cxn>
              <a:cxn ang="0">
                <a:pos x="connsiteX3" y="connsiteY3"/>
              </a:cxn>
            </a:cxnLst>
            <a:rect l="l" t="t" r="r" b="b"/>
            <a:pathLst>
              <a:path w="8237692" h="299771">
                <a:moveTo>
                  <a:pt x="0" y="0"/>
                </a:moveTo>
                <a:cubicBezTo>
                  <a:pt x="445062" y="144308"/>
                  <a:pt x="890124" y="288616"/>
                  <a:pt x="1739788" y="299405"/>
                </a:cubicBezTo>
                <a:cubicBezTo>
                  <a:pt x="2589452" y="310194"/>
                  <a:pt x="4014998" y="79571"/>
                  <a:pt x="5097982" y="64736"/>
                </a:cubicBezTo>
                <a:cubicBezTo>
                  <a:pt x="6180966" y="49901"/>
                  <a:pt x="7209329" y="130147"/>
                  <a:pt x="8237692" y="210393"/>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bg-BG"/>
          </a:p>
        </p:txBody>
      </p:sp>
      <p:sp>
        <p:nvSpPr>
          <p:cNvPr id="14" name="Freeform 13"/>
          <p:cNvSpPr/>
          <p:nvPr userDrawn="1"/>
        </p:nvSpPr>
        <p:spPr>
          <a:xfrm>
            <a:off x="24276" y="1123485"/>
            <a:ext cx="8642294" cy="300713"/>
          </a:xfrm>
          <a:custGeom>
            <a:avLst/>
            <a:gdLst>
              <a:gd name="connsiteX0" fmla="*/ 0 w 8642294"/>
              <a:gd name="connsiteY0" fmla="*/ 82228 h 300713"/>
              <a:gd name="connsiteX1" fmla="*/ 1561763 w 8642294"/>
              <a:gd name="connsiteY1" fmla="*/ 187425 h 300713"/>
              <a:gd name="connsiteX2" fmla="*/ 4661012 w 8642294"/>
              <a:gd name="connsiteY2" fmla="*/ 1308 h 300713"/>
              <a:gd name="connsiteX3" fmla="*/ 8642294 w 8642294"/>
              <a:gd name="connsiteY3" fmla="*/ 300713 h 300713"/>
              <a:gd name="connsiteX4" fmla="*/ 8642294 w 8642294"/>
              <a:gd name="connsiteY4" fmla="*/ 300713 h 30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294" h="300713">
                <a:moveTo>
                  <a:pt x="0" y="82228"/>
                </a:moveTo>
                <a:cubicBezTo>
                  <a:pt x="392464" y="141570"/>
                  <a:pt x="784928" y="200912"/>
                  <a:pt x="1561763" y="187425"/>
                </a:cubicBezTo>
                <a:cubicBezTo>
                  <a:pt x="2338598" y="173938"/>
                  <a:pt x="3480924" y="-17573"/>
                  <a:pt x="4661012" y="1308"/>
                </a:cubicBezTo>
                <a:cubicBezTo>
                  <a:pt x="5841100" y="20189"/>
                  <a:pt x="8642294" y="300713"/>
                  <a:pt x="8642294" y="300713"/>
                </a:cubicBezTo>
                <a:lnTo>
                  <a:pt x="8642294" y="300713"/>
                </a:lnTo>
              </a:path>
            </a:pathLst>
          </a:custGeom>
          <a:ln>
            <a:solidFill>
              <a:schemeClr val="bg1"/>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bg-BG"/>
          </a:p>
        </p:txBody>
      </p:sp>
    </p:spTree>
    <p:extLst>
      <p:ext uri="{BB962C8B-B14F-4D97-AF65-F5344CB8AC3E}">
        <p14:creationId xmlns:p14="http://schemas.microsoft.com/office/powerpoint/2010/main" val="29144593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750" fill="hold"/>
                                        <p:tgtEl>
                                          <p:spTgt spid="8"/>
                                        </p:tgtEl>
                                        <p:attrNameLst>
                                          <p:attrName>ppt_x</p:attrName>
                                        </p:attrNameLst>
                                      </p:cBhvr>
                                      <p:tavLst>
                                        <p:tav tm="0">
                                          <p:val>
                                            <p:strVal val="0-#ppt_w/2"/>
                                          </p:val>
                                        </p:tav>
                                        <p:tav tm="100000">
                                          <p:val>
                                            <p:strVal val="#ppt_x"/>
                                          </p:val>
                                        </p:tav>
                                      </p:tavLst>
                                    </p:anim>
                                    <p:anim calcmode="lin" valueType="num">
                                      <p:cBhvr additive="base">
                                        <p:cTn id="11" dur="75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2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0-#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750" fill="hold"/>
                                        <p:tgtEl>
                                          <p:spTgt spid="7"/>
                                        </p:tgtEl>
                                        <p:attrNameLst>
                                          <p:attrName>ppt_x</p:attrName>
                                        </p:attrNameLst>
                                      </p:cBhvr>
                                      <p:tavLst>
                                        <p:tav tm="0">
                                          <p:val>
                                            <p:strVal val="0-#ppt_w/2"/>
                                          </p:val>
                                        </p:tav>
                                        <p:tav tm="100000">
                                          <p:val>
                                            <p:strVal val="#ppt_x"/>
                                          </p:val>
                                        </p:tav>
                                      </p:tavLst>
                                    </p:anim>
                                    <p:anim calcmode="lin" valueType="num">
                                      <p:cBhvr additive="base">
                                        <p:cTn id="19" dur="750" fill="hold"/>
                                        <p:tgtEl>
                                          <p:spTgt spid="7"/>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225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250"/>
                                        <p:tgtEl>
                                          <p:spTgt spid="11"/>
                                        </p:tgtEl>
                                      </p:cBhvr>
                                    </p:animEffect>
                                  </p:childTnLst>
                                </p:cTn>
                              </p:par>
                              <p:par>
                                <p:cTn id="23" presetID="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0-#ppt_w/2"/>
                                          </p:val>
                                        </p:tav>
                                        <p:tav tm="100000">
                                          <p:val>
                                            <p:strVal val="#ppt_x"/>
                                          </p:val>
                                        </p:tav>
                                      </p:tavLst>
                                    </p:anim>
                                    <p:anim calcmode="lin" valueType="num">
                                      <p:cBhvr additive="base">
                                        <p:cTn id="26" dur="75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750" fill="hold"/>
                                        <p:tgtEl>
                                          <p:spTgt spid="12"/>
                                        </p:tgtEl>
                                        <p:attrNameLst>
                                          <p:attrName>ppt_x</p:attrName>
                                        </p:attrNameLst>
                                      </p:cBhvr>
                                      <p:tavLst>
                                        <p:tav tm="0">
                                          <p:val>
                                            <p:strVal val="0-#ppt_w/2"/>
                                          </p:val>
                                        </p:tav>
                                        <p:tav tm="100000">
                                          <p:val>
                                            <p:strVal val="#ppt_x"/>
                                          </p:val>
                                        </p:tav>
                                      </p:tavLst>
                                    </p:anim>
                                    <p:anim calcmode="lin" valueType="num">
                                      <p:cBhvr additive="base">
                                        <p:cTn id="30" dur="75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50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750" fill="hold"/>
                                        <p:tgtEl>
                                          <p:spTgt spid="13"/>
                                        </p:tgtEl>
                                        <p:attrNameLst>
                                          <p:attrName>ppt_x</p:attrName>
                                        </p:attrNameLst>
                                      </p:cBhvr>
                                      <p:tavLst>
                                        <p:tav tm="0">
                                          <p:val>
                                            <p:strVal val="0-#ppt_w/2"/>
                                          </p:val>
                                        </p:tav>
                                        <p:tav tm="100000">
                                          <p:val>
                                            <p:strVal val="#ppt_x"/>
                                          </p:val>
                                        </p:tav>
                                      </p:tavLst>
                                    </p:anim>
                                    <p:anim calcmode="lin" valueType="num">
                                      <p:cBhvr additive="base">
                                        <p:cTn id="34"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12" grpId="0" animBg="1"/>
      <p:bldP spid="13" grpId="0" animBg="1"/>
      <p:bldP spid="1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1F9180-25C7-45D3-901A-AC47C9B8C933}" type="datetimeFigureOut">
              <a:rPr lang="bg-BG" smtClean="0"/>
              <a:t>30.11.2017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2DE922C-490C-4C0D-B8A1-7923C244545B}" type="slidenum">
              <a:rPr lang="bg-BG" smtClean="0"/>
              <a:t>‹#›</a:t>
            </a:fld>
            <a:endParaRPr lang="bg-BG"/>
          </a:p>
        </p:txBody>
      </p:sp>
    </p:spTree>
    <p:extLst>
      <p:ext uri="{BB962C8B-B14F-4D97-AF65-F5344CB8AC3E}">
        <p14:creationId xmlns:p14="http://schemas.microsoft.com/office/powerpoint/2010/main" val="450658380"/>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a:spLocks noGrp="1"/>
          </p:cNvSpPr>
          <p:nvPr>
            <p:ph type="dt" sz="half" idx="10"/>
          </p:nvPr>
        </p:nvSpPr>
        <p:spPr/>
        <p:txBody>
          <a:bodyPr/>
          <a:lstStyle/>
          <a:p>
            <a:fld id="{021F9180-25C7-45D3-901A-AC47C9B8C933}" type="datetimeFigureOut">
              <a:rPr lang="bg-BG" smtClean="0"/>
              <a:t>30.11.2017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2DE922C-490C-4C0D-B8A1-7923C244545B}" type="slidenum">
              <a:rPr lang="bg-BG" smtClean="0"/>
              <a:t>‹#›</a:t>
            </a:fld>
            <a:endParaRPr lang="bg-BG"/>
          </a:p>
        </p:txBody>
      </p:sp>
    </p:spTree>
    <p:extLst>
      <p:ext uri="{BB962C8B-B14F-4D97-AF65-F5344CB8AC3E}">
        <p14:creationId xmlns:p14="http://schemas.microsoft.com/office/powerpoint/2010/main" val="2799969810"/>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a:spLocks noGrp="1"/>
          </p:cNvSpPr>
          <p:nvPr>
            <p:ph type="dt" sz="half" idx="10"/>
          </p:nvPr>
        </p:nvSpPr>
        <p:spPr/>
        <p:txBody>
          <a:bodyPr/>
          <a:lstStyle/>
          <a:p>
            <a:fld id="{021F9180-25C7-45D3-901A-AC47C9B8C933}" type="datetimeFigureOut">
              <a:rPr lang="bg-BG" smtClean="0"/>
              <a:t>30.11.2017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A2DE922C-490C-4C0D-B8A1-7923C244545B}" type="slidenum">
              <a:rPr lang="bg-BG" smtClean="0"/>
              <a:t>‹#›</a:t>
            </a:fld>
            <a:endParaRPr lang="bg-BG"/>
          </a:p>
        </p:txBody>
      </p:sp>
    </p:spTree>
    <p:extLst>
      <p:ext uri="{BB962C8B-B14F-4D97-AF65-F5344CB8AC3E}">
        <p14:creationId xmlns:p14="http://schemas.microsoft.com/office/powerpoint/2010/main" val="3152198889"/>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2"/>
          <p:cNvSpPr>
            <a:spLocks noGrp="1"/>
          </p:cNvSpPr>
          <p:nvPr>
            <p:ph type="dt" sz="half" idx="10"/>
          </p:nvPr>
        </p:nvSpPr>
        <p:spPr/>
        <p:txBody>
          <a:bodyPr/>
          <a:lstStyle/>
          <a:p>
            <a:fld id="{021F9180-25C7-45D3-901A-AC47C9B8C933}" type="datetimeFigureOut">
              <a:rPr lang="bg-BG" smtClean="0"/>
              <a:t>30.11.2017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A2DE922C-490C-4C0D-B8A1-7923C244545B}" type="slidenum">
              <a:rPr lang="bg-BG" smtClean="0"/>
              <a:t>‹#›</a:t>
            </a:fld>
            <a:endParaRPr lang="bg-BG"/>
          </a:p>
        </p:txBody>
      </p:sp>
    </p:spTree>
    <p:extLst>
      <p:ext uri="{BB962C8B-B14F-4D97-AF65-F5344CB8AC3E}">
        <p14:creationId xmlns:p14="http://schemas.microsoft.com/office/powerpoint/2010/main" val="1554537009"/>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F9180-25C7-45D3-901A-AC47C9B8C933}" type="datetimeFigureOut">
              <a:rPr lang="bg-BG" smtClean="0"/>
              <a:t>30.11.2017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A2DE922C-490C-4C0D-B8A1-7923C244545B}" type="slidenum">
              <a:rPr lang="bg-BG" smtClean="0"/>
              <a:t>‹#›</a:t>
            </a:fld>
            <a:endParaRPr lang="bg-BG"/>
          </a:p>
        </p:txBody>
      </p:sp>
    </p:spTree>
    <p:extLst>
      <p:ext uri="{BB962C8B-B14F-4D97-AF65-F5344CB8AC3E}">
        <p14:creationId xmlns:p14="http://schemas.microsoft.com/office/powerpoint/2010/main" val="3671503645"/>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1F9180-25C7-45D3-901A-AC47C9B8C933}" type="datetimeFigureOut">
              <a:rPr lang="bg-BG" smtClean="0"/>
              <a:t>30.11.2017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2DE922C-490C-4C0D-B8A1-7923C244545B}" type="slidenum">
              <a:rPr lang="bg-BG" smtClean="0"/>
              <a:t>‹#›</a:t>
            </a:fld>
            <a:endParaRPr lang="bg-BG"/>
          </a:p>
        </p:txBody>
      </p:sp>
    </p:spTree>
    <p:extLst>
      <p:ext uri="{BB962C8B-B14F-4D97-AF65-F5344CB8AC3E}">
        <p14:creationId xmlns:p14="http://schemas.microsoft.com/office/powerpoint/2010/main" val="1479172925"/>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1F9180-25C7-45D3-901A-AC47C9B8C933}" type="datetimeFigureOut">
              <a:rPr lang="bg-BG" smtClean="0"/>
              <a:t>30.11.2017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2DE922C-490C-4C0D-B8A1-7923C244545B}" type="slidenum">
              <a:rPr lang="bg-BG" smtClean="0"/>
              <a:t>‹#›</a:t>
            </a:fld>
            <a:endParaRPr lang="bg-BG"/>
          </a:p>
        </p:txBody>
      </p:sp>
    </p:spTree>
    <p:extLst>
      <p:ext uri="{BB962C8B-B14F-4D97-AF65-F5344CB8AC3E}">
        <p14:creationId xmlns:p14="http://schemas.microsoft.com/office/powerpoint/2010/main" val="1577236777"/>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chemeClr val="bg1">
              <a:lumMod val="6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F9180-25C7-45D3-901A-AC47C9B8C933}" type="datetimeFigureOut">
              <a:rPr lang="bg-BG" smtClean="0"/>
              <a:t>30.11.2017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E922C-490C-4C0D-B8A1-7923C244545B}" type="slidenum">
              <a:rPr lang="bg-BG" smtClean="0"/>
              <a:t>‹#›</a:t>
            </a:fld>
            <a:endParaRPr lang="bg-BG"/>
          </a:p>
        </p:txBody>
      </p:sp>
    </p:spTree>
    <p:extLst>
      <p:ext uri="{BB962C8B-B14F-4D97-AF65-F5344CB8AC3E}">
        <p14:creationId xmlns:p14="http://schemas.microsoft.com/office/powerpoint/2010/main" val="13467283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3.wdp"/><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2.tmp"/><Relationship Id="rId7" Type="http://schemas.openxmlformats.org/officeDocument/2006/relationships/image" Target="../media/image36.tmp"/><Relationship Id="rId2" Type="http://schemas.openxmlformats.org/officeDocument/2006/relationships/image" Target="../media/image31.tmp"/><Relationship Id="rId1" Type="http://schemas.openxmlformats.org/officeDocument/2006/relationships/slideLayout" Target="../slideLayouts/slideLayout2.xml"/><Relationship Id="rId6" Type="http://schemas.openxmlformats.org/officeDocument/2006/relationships/image" Target="../media/image35.tmp"/><Relationship Id="rId5" Type="http://schemas.openxmlformats.org/officeDocument/2006/relationships/image" Target="../media/image34.tmp"/><Relationship Id="rId4" Type="http://schemas.openxmlformats.org/officeDocument/2006/relationships/image" Target="../media/image33.tm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microsoft.com/office/2007/relationships/hdphoto" Target="../media/hdphoto4.wdp"/><Relationship Id="rId4" Type="http://schemas.openxmlformats.org/officeDocument/2006/relationships/image" Target="../media/image38.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4.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tmp"/><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2564904"/>
            <a:ext cx="7772400" cy="1470025"/>
          </a:xfrm>
        </p:spPr>
        <p:txBody>
          <a:bodyPr/>
          <a:lstStyle/>
          <a:p>
            <a:r>
              <a:rPr lang="en-US" b="1" dirty="0" smtClean="0">
                <a:effectLst>
                  <a:outerShdw blurRad="50800" dist="38100" dir="8100000" algn="tr"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République de Bulgarie </a:t>
            </a:r>
            <a:endParaRPr lang="bg-BG" b="1" dirty="0">
              <a:effectLst>
                <a:outerShdw blurRad="50800" dist="38100" dir="8100000" algn="tr"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7406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3815408" y="3401616"/>
            <a:ext cx="5328592" cy="3456384"/>
          </a:xfrm>
          <a:prstGeom prst="rect">
            <a:avLst/>
          </a:prstGeom>
          <a:blipFill dpi="0" rotWithShape="1">
            <a:blip r:embed="rId3">
              <a:alphaModFix amt="26000"/>
              <a:extLst>
                <a:ext uri="{BEBA8EAE-BF5A-486C-A8C5-ECC9F3942E4B}">
                  <a14:imgProps xmlns:a14="http://schemas.microsoft.com/office/drawing/2010/main">
                    <a14:imgLayer r:embed="rId4">
                      <a14:imgEffect>
                        <a14:artisticPaintBrush/>
                      </a14:imgEffect>
                      <a14:imgEffect>
                        <a14:saturation sat="0"/>
                      </a14:imgEffect>
                    </a14:imgLayer>
                  </a14:imgProps>
                </a:ext>
              </a:extLst>
            </a:blip>
            <a:srcRect/>
            <a:stretch>
              <a:fillRect/>
            </a:stretch>
          </a:blipFill>
          <a:effectLst/>
        </p:spPr>
        <p:txBody>
          <a:bodyPr wrap="square" rtlCol="0">
            <a:spAutoFit/>
          </a:bodyPr>
          <a:lstStyle/>
          <a:p>
            <a:endParaRPr lang="bg-BG" dirty="0"/>
          </a:p>
        </p:txBody>
      </p:sp>
      <p:sp>
        <p:nvSpPr>
          <p:cNvPr id="2" name="Title 1"/>
          <p:cNvSpPr>
            <a:spLocks noGrp="1"/>
          </p:cNvSpPr>
          <p:nvPr>
            <p:ph type="title"/>
          </p:nvPr>
        </p:nvSpPr>
        <p:spPr>
          <a:xfrm>
            <a:off x="1043608" y="188640"/>
            <a:ext cx="7571184" cy="1143000"/>
          </a:xfrm>
        </p:spPr>
        <p:txBody>
          <a:bodyPr>
            <a:normAutofit/>
          </a:bodyPr>
          <a:lstStyle/>
          <a:p>
            <a:pPr algn="l"/>
            <a:r>
              <a:rPr lang="fr-FR"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fr-FR"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Ressources humaines</a:t>
            </a:r>
            <a:endParaRPr lang="bg-BG"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5040000" cy="4525963"/>
          </a:xfrm>
          <a:solidFill>
            <a:schemeClr val="bg1">
              <a:alpha val="52000"/>
            </a:schemeClr>
          </a:solidFill>
          <a:ln>
            <a:noFill/>
          </a:ln>
        </p:spPr>
        <p:txBody>
          <a:bodyPr/>
          <a:lstStyle/>
          <a:p>
            <a:pPr lvl="1">
              <a:buFont typeface="Arial" panose="020B0604020202020204" pitchFamily="34" charset="0"/>
              <a:buChar char="•"/>
            </a:pP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dirty="0" err="1" smtClean="0">
                <a:solidFill>
                  <a:schemeClr val="tx1">
                    <a:lumMod val="65000"/>
                    <a:lumOff val="35000"/>
                  </a:schemeClr>
                </a:solidFill>
                <a:latin typeface="Times New Roman" panose="02020603050405020304" pitchFamily="18" charset="0"/>
                <a:cs typeface="Times New Roman" panose="02020603050405020304" pitchFamily="18" charset="0"/>
              </a:rPr>
              <a:t>Caractéristiques</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 de la population active: </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2">
              <a:buFont typeface="Times New Roman" panose="02020603050405020304" pitchFamily="18" charset="0"/>
              <a:buChar char="-"/>
            </a:pPr>
            <a:r>
              <a:rPr lang="en-US" dirty="0" smtClean="0">
                <a:solidFill>
                  <a:schemeClr val="tx1">
                    <a:lumMod val="65000"/>
                    <a:lumOff val="35000"/>
                  </a:schemeClr>
                </a:solidFill>
                <a:latin typeface="Times New Roman" panose="02020603050405020304" pitchFamily="18" charset="0"/>
                <a:cs typeface="Times New Roman" panose="02020603050405020304" pitchFamily="18" charset="0"/>
              </a:rPr>
              <a:t>Bonne </a:t>
            </a:r>
            <a:r>
              <a:rPr lang="en-US" dirty="0" err="1" smtClean="0">
                <a:solidFill>
                  <a:schemeClr val="tx1">
                    <a:lumMod val="65000"/>
                    <a:lumOff val="35000"/>
                  </a:schemeClr>
                </a:solidFill>
                <a:latin typeface="Times New Roman" panose="02020603050405020304" pitchFamily="18" charset="0"/>
                <a:cs typeface="Times New Roman" panose="02020603050405020304" pitchFamily="18" charset="0"/>
              </a:rPr>
              <a:t>éducation</a:t>
            </a:r>
            <a:endParaRPr lang="en-US"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lvl="2">
              <a:buFont typeface="Times New Roman" panose="02020603050405020304" pitchFamily="18" charset="0"/>
              <a:buChar char="-"/>
            </a:pPr>
            <a:r>
              <a:rPr lang="en-US" dirty="0" smtClean="0">
                <a:solidFill>
                  <a:schemeClr val="tx1">
                    <a:lumMod val="65000"/>
                    <a:lumOff val="35000"/>
                  </a:schemeClr>
                </a:solidFill>
                <a:latin typeface="Times New Roman" panose="02020603050405020304" pitchFamily="18" charset="0"/>
                <a:cs typeface="Times New Roman" panose="02020603050405020304" pitchFamily="18" charset="0"/>
              </a:rPr>
              <a:t>Haute qualification </a:t>
            </a:r>
            <a:endParaRPr lang="en-US" dirty="0">
              <a:solidFill>
                <a:schemeClr val="tx1">
                  <a:lumMod val="65000"/>
                  <a:lumOff val="35000"/>
                </a:schemeClr>
              </a:solidFill>
              <a:latin typeface="Times New Roman" panose="02020603050405020304" pitchFamily="18" charset="0"/>
              <a:cs typeface="Times New Roman" panose="02020603050405020304" pitchFamily="18" charset="0"/>
            </a:endParaRPr>
          </a:p>
          <a:p>
            <a:pPr lvl="2">
              <a:buFont typeface="Times New Roman" panose="02020603050405020304" pitchFamily="18" charset="0"/>
              <a:buChar char="-"/>
            </a:pPr>
            <a:r>
              <a:rPr lang="en-US" dirty="0" err="1" smtClean="0">
                <a:solidFill>
                  <a:schemeClr val="tx1">
                    <a:lumMod val="65000"/>
                    <a:lumOff val="35000"/>
                  </a:schemeClr>
                </a:solidFill>
                <a:latin typeface="Times New Roman" panose="02020603050405020304" pitchFamily="18" charset="0"/>
                <a:cs typeface="Times New Roman" panose="02020603050405020304" pitchFamily="18" charset="0"/>
              </a:rPr>
              <a:t>Multilingue</a:t>
            </a:r>
            <a:endParaRPr lang="en-US" b="1"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endParaRPr lang="bg-BG" dirty="0"/>
          </a:p>
        </p:txBody>
      </p:sp>
    </p:spTree>
    <p:extLst>
      <p:ext uri="{BB962C8B-B14F-4D97-AF65-F5344CB8AC3E}">
        <p14:creationId xmlns:p14="http://schemas.microsoft.com/office/powerpoint/2010/main" val="27076053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00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childTnLst>
                                </p:cTn>
                              </p:par>
                              <p:par>
                                <p:cTn id="12" presetID="10" presetClass="entr" presetSubtype="0" fill="hold" grpId="0" nodeType="withEffect">
                                  <p:stCondLst>
                                    <p:cond delay="325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4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425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5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20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55976" y="3212976"/>
            <a:ext cx="4788024" cy="3645024"/>
          </a:xfrm>
          <a:prstGeom prst="rect">
            <a:avLst/>
          </a:prstGeom>
          <a:blipFill dpi="0" rotWithShape="1">
            <a:blip r:embed="rId3">
              <a:alphaModFix amt="18000"/>
            </a:blip>
            <a:srcRect/>
            <a:stretch>
              <a:fillRect l="-1" t="1" r="-26328" b="-34336"/>
            </a:stretch>
          </a:blipFill>
        </p:spPr>
        <p:txBody>
          <a:bodyPr wrap="square" rtlCol="0">
            <a:spAutoFit/>
          </a:bodyPr>
          <a:lstStyle/>
          <a:p>
            <a:endParaRPr lang="bg-BG" dirty="0"/>
          </a:p>
        </p:txBody>
      </p:sp>
      <p:sp>
        <p:nvSpPr>
          <p:cNvPr id="2" name="Title 1"/>
          <p:cNvSpPr>
            <a:spLocks noGrp="1"/>
          </p:cNvSpPr>
          <p:nvPr>
            <p:ph type="title"/>
          </p:nvPr>
        </p:nvSpPr>
        <p:spPr>
          <a:xfrm>
            <a:off x="1043608" y="188640"/>
            <a:ext cx="7643192" cy="1143000"/>
          </a:xfrm>
        </p:spPr>
        <p:txBody>
          <a:bodyPr>
            <a:normAutofit/>
          </a:bodyPr>
          <a:lstStyle/>
          <a:p>
            <a:pPr algn="l"/>
            <a:r>
              <a:rPr lang="fr-FR"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fr-FR"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Location stratégique</a:t>
            </a:r>
            <a:endParaRPr lang="bg-BG" sz="4000" dirty="0">
              <a:effectLst>
                <a:outerShdw blurRad="38100" dist="38100" dir="2700000" algn="tl">
                  <a:srgbClr val="000000">
                    <a:alpha val="43137"/>
                  </a:srgbClr>
                </a:outerShdw>
              </a:effectLst>
            </a:endParaRPr>
          </a:p>
        </p:txBody>
      </p:sp>
      <p:sp>
        <p:nvSpPr>
          <p:cNvPr id="9" name="Content Placeholder 8"/>
          <p:cNvSpPr>
            <a:spLocks noGrp="1"/>
          </p:cNvSpPr>
          <p:nvPr>
            <p:ph idx="1"/>
          </p:nvPr>
        </p:nvSpPr>
        <p:spPr>
          <a:xfrm>
            <a:off x="457200" y="1600200"/>
            <a:ext cx="5040000" cy="4525963"/>
          </a:xfrm>
          <a:solidFill>
            <a:schemeClr val="bg1">
              <a:alpha val="52000"/>
            </a:schemeClr>
          </a:solidFill>
        </p:spPr>
        <p:txBody>
          <a:bodyPr>
            <a:normAutofit/>
          </a:bodyPr>
          <a:lstStyle/>
          <a:p>
            <a:pPr marL="800100" lvl="3" indent="-342900">
              <a:buFont typeface="Arial" panose="020B0604020202020204" pitchFamily="34" charset="0"/>
              <a:buChar char="•"/>
            </a:pP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800100" lvl="3" indent="-342900">
              <a:buFont typeface="Arial" panose="020B0604020202020204" pitchFamily="34" charset="0"/>
              <a:buChar char="•"/>
            </a:pPr>
            <a:r>
              <a:rPr lang="en-US" sz="2400" b="1" dirty="0">
                <a:solidFill>
                  <a:schemeClr val="tx1">
                    <a:lumMod val="65000"/>
                    <a:lumOff val="35000"/>
                  </a:schemeClr>
                </a:solidFill>
                <a:latin typeface="Times New Roman" panose="02020603050405020304" pitchFamily="18" charset="0"/>
                <a:cs typeface="Times New Roman" panose="02020603050405020304" pitchFamily="18" charset="0"/>
              </a:rPr>
              <a:t>Cinq corridors </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paneuropéens</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(IV, VII, VII, XI, X)</a:t>
            </a:r>
          </a:p>
          <a:p>
            <a:pPr marL="800100" lvl="3" indent="-342900">
              <a:buFont typeface="Arial" panose="020B0604020202020204" pitchFamily="34" charset="0"/>
              <a:buChar char="•"/>
            </a:pPr>
            <a:r>
              <a:rPr lang="en-US" sz="2400" b="1" dirty="0" err="1">
                <a:solidFill>
                  <a:schemeClr val="tx1">
                    <a:lumMod val="65000"/>
                    <a:lumOff val="35000"/>
                  </a:schemeClr>
                </a:solidFill>
                <a:latin typeface="Times New Roman" panose="02020603050405020304" pitchFamily="18" charset="0"/>
                <a:cs typeface="Times New Roman" panose="02020603050405020304" pitchFamily="18" charset="0"/>
              </a:rPr>
              <a:t>Quatre</a:t>
            </a:r>
            <a:r>
              <a:rPr lang="en-US" sz="2400" b="1" dirty="0">
                <a:solidFill>
                  <a:schemeClr val="tx1">
                    <a:lumMod val="65000"/>
                    <a:lumOff val="35000"/>
                  </a:schemeClr>
                </a:solidFill>
                <a:latin typeface="Times New Roman" panose="02020603050405020304" pitchFamily="18" charset="0"/>
                <a:cs typeface="Times New Roman" panose="02020603050405020304" pitchFamily="18" charset="0"/>
              </a:rPr>
              <a:t> grands </a:t>
            </a:r>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aéroports</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Sofia, Plovdiv, </a:t>
            </a:r>
            <a:r>
              <a:rPr lang="en-US" sz="2400" dirty="0" err="1">
                <a:solidFill>
                  <a:schemeClr val="tx1">
                    <a:lumMod val="65000"/>
                    <a:lumOff val="35000"/>
                  </a:schemeClr>
                </a:solidFill>
                <a:latin typeface="Times New Roman" panose="02020603050405020304" pitchFamily="18" charset="0"/>
                <a:cs typeface="Times New Roman" panose="02020603050405020304" pitchFamily="18" charset="0"/>
              </a:rPr>
              <a:t>Bourgas</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et </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Varna </a:t>
            </a:r>
          </a:p>
          <a:p>
            <a:pPr marL="800100" lvl="3" indent="-342900">
              <a:buFont typeface="Arial" panose="020B0604020202020204" pitchFamily="34" charset="0"/>
              <a:buChar char="•"/>
            </a:pPr>
            <a:r>
              <a:rPr lang="en-US" sz="2400" b="1" dirty="0" err="1">
                <a:solidFill>
                  <a:schemeClr val="tx1">
                    <a:lumMod val="65000"/>
                    <a:lumOff val="35000"/>
                  </a:schemeClr>
                </a:solidFill>
                <a:latin typeface="Times New Roman" panose="02020603050405020304" pitchFamily="18" charset="0"/>
                <a:cs typeface="Times New Roman" panose="02020603050405020304" pitchFamily="18" charset="0"/>
              </a:rPr>
              <a:t>Deux</a:t>
            </a:r>
            <a:r>
              <a:rPr lang="en-US" sz="24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grands </a:t>
            </a:r>
            <a:r>
              <a:rPr lang="en-US" sz="2400" b="1" dirty="0">
                <a:solidFill>
                  <a:schemeClr val="tx1">
                    <a:lumMod val="65000"/>
                    <a:lumOff val="35000"/>
                  </a:schemeClr>
                </a:solidFill>
                <a:latin typeface="Times New Roman" panose="02020603050405020304" pitchFamily="18" charset="0"/>
                <a:cs typeface="Times New Roman" panose="02020603050405020304" pitchFamily="18" charset="0"/>
              </a:rPr>
              <a:t>ports </a:t>
            </a:r>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maritimes</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Varna </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et </a:t>
            </a:r>
            <a:r>
              <a:rPr lang="en-US" sz="2400" dirty="0" err="1">
                <a:solidFill>
                  <a:schemeClr val="tx1">
                    <a:lumMod val="65000"/>
                    <a:lumOff val="35000"/>
                  </a:schemeClr>
                </a:solidFill>
                <a:latin typeface="Times New Roman" panose="02020603050405020304" pitchFamily="18" charset="0"/>
                <a:cs typeface="Times New Roman" panose="02020603050405020304" pitchFamily="18" charset="0"/>
              </a:rPr>
              <a:t>Bourgas</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 </a:t>
            </a:r>
          </a:p>
          <a:p>
            <a:pPr marL="800100" lvl="3" indent="-342900">
              <a:buFont typeface="Arial" panose="020B0604020202020204" pitchFamily="34" charset="0"/>
              <a:buChar char="•"/>
            </a:pPr>
            <a:r>
              <a:rPr lang="fr-FR" sz="2400" b="1" dirty="0">
                <a:solidFill>
                  <a:schemeClr val="tx1">
                    <a:lumMod val="65000"/>
                    <a:lumOff val="35000"/>
                  </a:schemeClr>
                </a:solidFill>
                <a:latin typeface="Times New Roman" panose="02020603050405020304" pitchFamily="18" charset="0"/>
                <a:cs typeface="Times New Roman" panose="02020603050405020304" pitchFamily="18" charset="0"/>
              </a:rPr>
              <a:t>N</a:t>
            </a:r>
            <a:r>
              <a:rPr lang="fr-FR" sz="2400" b="1" dirty="0" smtClean="0">
                <a:solidFill>
                  <a:schemeClr val="tx1">
                    <a:lumMod val="65000"/>
                    <a:lumOff val="35000"/>
                  </a:schemeClr>
                </a:solidFill>
                <a:latin typeface="Times New Roman" panose="02020603050405020304" pitchFamily="18" charset="0"/>
                <a:cs typeface="Times New Roman" panose="02020603050405020304" pitchFamily="18" charset="0"/>
              </a:rPr>
              <a:t>ombreux </a:t>
            </a:r>
            <a:r>
              <a:rPr lang="fr-FR" sz="2400" b="1" dirty="0">
                <a:solidFill>
                  <a:schemeClr val="tx1">
                    <a:lumMod val="65000"/>
                    <a:lumOff val="35000"/>
                  </a:schemeClr>
                </a:solidFill>
                <a:latin typeface="Times New Roman" panose="02020603050405020304" pitchFamily="18" charset="0"/>
                <a:cs typeface="Times New Roman" panose="02020603050405020304" pitchFamily="18" charset="0"/>
              </a:rPr>
              <a:t>ports du </a:t>
            </a:r>
            <a:r>
              <a:rPr lang="fr-FR" sz="2400" b="1" dirty="0" smtClean="0">
                <a:solidFill>
                  <a:schemeClr val="tx1">
                    <a:lumMod val="65000"/>
                    <a:lumOff val="35000"/>
                  </a:schemeClr>
                </a:solidFill>
                <a:latin typeface="Times New Roman" panose="02020603050405020304" pitchFamily="18" charset="0"/>
                <a:cs typeface="Times New Roman" panose="02020603050405020304" pitchFamily="18" charset="0"/>
              </a:rPr>
              <a:t>Danube</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sz="24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marL="800100" lvl="3" indent="-342900">
              <a:buFont typeface="Arial" panose="020B0604020202020204" pitchFamily="34" charset="0"/>
              <a:buChar cha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Bonne infrastructure </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routière</a:t>
            </a:r>
            <a:endParaRPr lang="bg-BG"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8226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000"/>
                                  </p:stCondLst>
                                  <p:childTnLst>
                                    <p:set>
                                      <p:cBhvr>
                                        <p:cTn id="10" dur="1" fill="hold">
                                          <p:stCondLst>
                                            <p:cond delay="0"/>
                                          </p:stCondLst>
                                        </p:cTn>
                                        <p:tgtEl>
                                          <p:spTgt spid="9">
                                            <p:bg/>
                                          </p:spTgt>
                                        </p:tgtEl>
                                        <p:attrNameLst>
                                          <p:attrName>style.visibility</p:attrName>
                                        </p:attrNameLst>
                                      </p:cBhvr>
                                      <p:to>
                                        <p:strVal val="visible"/>
                                      </p:to>
                                    </p:set>
                                    <p:animEffect transition="in" filter="fade">
                                      <p:cBhvr>
                                        <p:cTn id="11" dur="1000"/>
                                        <p:tgtEl>
                                          <p:spTgt spid="9">
                                            <p:bg/>
                                          </p:spTgt>
                                        </p:tgtEl>
                                      </p:cBhvr>
                                    </p:animEffect>
                                  </p:childTnLst>
                                </p:cTn>
                              </p:par>
                              <p:par>
                                <p:cTn id="12" presetID="10" presetClass="entr" presetSubtype="0" fill="hold" grpId="0" nodeType="withEffect">
                                  <p:stCondLst>
                                    <p:cond delay="300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500"/>
                                        <p:tgtEl>
                                          <p:spTgt spid="9">
                                            <p:txEl>
                                              <p:pRg st="1" end="1"/>
                                            </p:txEl>
                                          </p:spTgt>
                                        </p:tgtEl>
                                      </p:cBhvr>
                                    </p:animEffect>
                                  </p:childTnLst>
                                </p:cTn>
                              </p:par>
                              <p:par>
                                <p:cTn id="15" presetID="10" presetClass="entr" presetSubtype="0" fill="hold" grpId="0" nodeType="withEffect">
                                  <p:stCondLst>
                                    <p:cond delay="375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par>
                                <p:cTn id="18" presetID="10" presetClass="entr" presetSubtype="0" fill="hold" grpId="0" nodeType="withEffect">
                                  <p:stCondLst>
                                    <p:cond delay="450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par>
                                <p:cTn id="21" presetID="10" presetClass="entr" presetSubtype="0" fill="hold" grpId="0" nodeType="withEffect">
                                  <p:stCondLst>
                                    <p:cond delay="525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par>
                                <p:cTn id="24" presetID="10" presetClass="entr" presetSubtype="0" fill="hold" grpId="0" nodeType="withEffect">
                                  <p:stCondLst>
                                    <p:cond delay="600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500"/>
                                        <p:tgtEl>
                                          <p:spTgt spid="9">
                                            <p:txEl>
                                              <p:pRg st="5" end="5"/>
                                            </p:txEl>
                                          </p:spTgt>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9"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9431" y="0"/>
            <a:ext cx="6674569" cy="6619709"/>
          </a:xfrm>
          <a:prstGeom prst="rect">
            <a:avLst/>
          </a:prstGeom>
        </p:spPr>
      </p:pic>
      <p:pic>
        <p:nvPicPr>
          <p:cNvPr id="7" name="Picture 6"/>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105" b="96041" l="1553" r="96895">
                        <a14:foregroundMark x1="28219" y1="50737" x2="28219" y2="50737"/>
                        <a14:foregroundMark x1="25297" y1="50921" x2="25297" y2="50921"/>
                        <a14:foregroundMark x1="14521" y1="49632" x2="14521" y2="49632"/>
                        <a14:foregroundMark x1="51233" y1="39134" x2="51233" y2="39134"/>
                        <a14:foregroundMark x1="42374" y1="82689" x2="42374" y2="82689"/>
                        <a14:foregroundMark x1="42374" y1="88674" x2="42374" y2="88674"/>
                        <a14:foregroundMark x1="30046" y1="88490" x2="30046" y2="88490"/>
                        <a14:foregroundMark x1="53059" y1="94291" x2="53059" y2="94291"/>
                        <a14:backgroundMark x1="43744" y1="28453" x2="43744" y2="28453"/>
                        <a14:backgroundMark x1="44201" y1="31768" x2="44201" y2="31768"/>
                        <a14:backgroundMark x1="42648" y1="34991" x2="42648" y2="34991"/>
                        <a14:backgroundMark x1="40548" y1="33702" x2="40548" y2="33702"/>
                        <a14:backgroundMark x1="44384" y1="30479" x2="44384" y2="30479"/>
                        <a14:backgroundMark x1="45479" y1="21639" x2="45479" y2="21639"/>
                        <a14:backgroundMark x1="52511" y1="9116" x2="52511" y2="9116"/>
                        <a14:backgroundMark x1="79726" y1="23112" x2="79726" y2="23112"/>
                        <a14:backgroundMark x1="83470" y1="85635" x2="83470" y2="85635"/>
                        <a14:backgroundMark x1="83470" y1="85635" x2="83470" y2="85635"/>
                        <a14:backgroundMark x1="69132" y1="14273" x2="69132" y2="14273"/>
                        <a14:backgroundMark x1="70868" y1="19245" x2="70868" y2="19245"/>
                        <a14:backgroundMark x1="70868" y1="19245" x2="70868" y2="19245"/>
                        <a14:backgroundMark x1="70868" y1="19245" x2="70868" y2="19245"/>
                        <a14:backgroundMark x1="73425" y1="27993" x2="73425" y2="27993"/>
                        <a14:backgroundMark x1="74338" y1="31031" x2="75616" y2="32413"/>
                        <a14:backgroundMark x1="83744" y1="35635" x2="83744" y2="35635"/>
                        <a14:backgroundMark x1="85662" y1="31123" x2="85662" y2="31123"/>
                        <a14:backgroundMark x1="86484" y1="19429" x2="84840" y2="17864"/>
                        <a14:backgroundMark x1="80274" y1="13628" x2="81826" y2="13628"/>
                        <a14:backgroundMark x1="86301" y1="14641" x2="86301" y2="14641"/>
                        <a14:backgroundMark x1="89315" y1="19890" x2="89315" y2="19890"/>
                        <a14:backgroundMark x1="90411" y1="29098" x2="90411" y2="30387"/>
                        <a14:backgroundMark x1="90411" y1="42081" x2="90411" y2="42081"/>
                        <a14:backgroundMark x1="85023" y1="47422" x2="85023" y2="47422"/>
                        <a14:backgroundMark x1="82648" y1="41160" x2="82648" y2="41160"/>
                        <a14:backgroundMark x1="82648" y1="36096" x2="82922" y2="35359"/>
                        <a14:backgroundMark x1="90137" y1="81768" x2="90137" y2="81768"/>
                        <a14:backgroundMark x1="90137" y1="81768" x2="90137" y2="81768"/>
                        <a14:backgroundMark x1="85205" y1="85083" x2="85205" y2="85083"/>
                        <a14:backgroundMark x1="85205" y1="85083" x2="85205" y2="85083"/>
                        <a14:backgroundMark x1="84110" y1="88306" x2="84110" y2="88306"/>
                        <a14:backgroundMark x1="84110" y1="88306" x2="84110" y2="88306"/>
                        <a14:backgroundMark x1="88402" y1="81400" x2="88402" y2="81400"/>
                        <a14:backgroundMark x1="88402" y1="84991" x2="88402" y2="84991"/>
                        <a14:backgroundMark x1="92329" y1="79650" x2="92329" y2="79650"/>
                        <a14:backgroundMark x1="41096" y1="32136" x2="41096" y2="32136"/>
                        <a14:backgroundMark x1="41096" y1="33610" x2="41096" y2="33610"/>
                        <a14:backgroundMark x1="41918" y1="31031" x2="41918" y2="31031"/>
                        <a14:backgroundMark x1="41918" y1="31031" x2="41918" y2="31031"/>
                        <a14:backgroundMark x1="41918" y1="31031" x2="41918" y2="31031"/>
                        <a14:backgroundMark x1="41918" y1="31031" x2="41918" y2="31031"/>
                        <a14:backgroundMark x1="42009" y1="28913" x2="42009" y2="28913"/>
                        <a14:backgroundMark x1="44110" y1="26703" x2="44110" y2="26703"/>
                        <a14:backgroundMark x1="44110" y1="26703" x2="44110" y2="26703"/>
                        <a14:backgroundMark x1="44110" y1="26703" x2="44110" y2="26703"/>
                        <a14:backgroundMark x1="39178" y1="27348" x2="39178" y2="27348"/>
                        <a14:backgroundMark x1="39178" y1="27348" x2="39178" y2="27348"/>
                        <a14:backgroundMark x1="41553" y1="25414" x2="41553" y2="25414"/>
                        <a14:backgroundMark x1="41553" y1="25414" x2="41553" y2="25414"/>
                        <a14:backgroundMark x1="45388" y1="22468" x2="45388" y2="22468"/>
                        <a14:backgroundMark x1="45388" y1="22468" x2="45388" y2="22468"/>
                        <a14:backgroundMark x1="47671" y1="20442" x2="47671" y2="20442"/>
                        <a14:backgroundMark x1="47671" y1="20442" x2="47671" y2="20442"/>
                        <a14:backgroundMark x1="56986" y1="6262" x2="56986" y2="6262"/>
                        <a14:backgroundMark x1="56986" y1="6262" x2="56986" y2="6262"/>
                        <a14:backgroundMark x1="57352" y1="4696" x2="57352" y2="4696"/>
                        <a14:backgroundMark x1="57352" y1="4696" x2="57352" y2="4696"/>
                        <a14:backgroundMark x1="57352" y1="4696" x2="57352" y2="4696"/>
                        <a14:backgroundMark x1="57352" y1="4696" x2="57352" y2="4696"/>
                        <a14:backgroundMark x1="57352" y1="4696" x2="57352" y2="4696"/>
                        <a14:backgroundMark x1="57352" y1="4696" x2="57352" y2="4696"/>
                        <a14:backgroundMark x1="57352" y1="4696" x2="57352" y2="4696"/>
                        <a14:backgroundMark x1="57352" y1="4696" x2="57352" y2="4696"/>
                        <a14:backgroundMark x1="57352" y1="4696" x2="57352" y2="4696"/>
                        <a14:backgroundMark x1="53059" y1="6077" x2="53059" y2="6077"/>
                        <a14:backgroundMark x1="53059" y1="7735" x2="53059" y2="7735"/>
                        <a14:backgroundMark x1="49224" y1="11602" x2="49224" y2="11602"/>
                        <a14:backgroundMark x1="48858" y1="13536" x2="48858" y2="13536"/>
                        <a14:backgroundMark x1="49224" y1="14917" x2="49224" y2="14917"/>
                        <a14:backgroundMark x1="47671" y1="17311" x2="47671" y2="17311"/>
                        <a14:backgroundMark x1="47032" y1="19245" x2="47032" y2="19797"/>
                        <a14:backgroundMark x1="47032" y1="21179" x2="46393" y2="22192"/>
                        <a14:backgroundMark x1="45114" y1="22836" x2="45114" y2="23297"/>
                        <a14:backgroundMark x1="45753" y1="21731" x2="45753" y2="21731"/>
                        <a14:backgroundMark x1="48767" y1="21731" x2="48767" y2="21731"/>
                        <a14:backgroundMark x1="48767" y1="18140" x2="48767" y2="18140"/>
                        <a14:backgroundMark x1="48767" y1="18140" x2="48767" y2="18140"/>
                        <a14:backgroundMark x1="51324" y1="10405" x2="51324" y2="10405"/>
                        <a14:backgroundMark x1="51324" y1="10405" x2="51324" y2="10405"/>
                        <a14:backgroundMark x1="50320" y1="12063" x2="50320" y2="12063"/>
                        <a14:backgroundMark x1="50320" y1="12063" x2="50320" y2="12063"/>
                        <a14:backgroundMark x1="50046" y1="13536" x2="50046" y2="13536"/>
                        <a14:backgroundMark x1="50046" y1="13536" x2="50046" y2="13536"/>
                        <a14:backgroundMark x1="59909" y1="3039" x2="59909" y2="3039"/>
                        <a14:backgroundMark x1="59909" y1="3039" x2="59909" y2="3039"/>
                        <a14:backgroundMark x1="61644" y1="3039" x2="61644" y2="3039"/>
                        <a14:backgroundMark x1="61644" y1="3039" x2="61644" y2="3039"/>
                        <a14:backgroundMark x1="91598" y1="86372" x2="91598" y2="86372"/>
                        <a14:backgroundMark x1="91598" y1="86372" x2="91598" y2="86372"/>
                        <a14:backgroundMark x1="91598" y1="86372" x2="91598" y2="86372"/>
                        <a14:backgroundMark x1="91598" y1="86372" x2="91598" y2="86372"/>
                        <a14:backgroundMark x1="91598" y1="83702" x2="91598" y2="83702"/>
                        <a14:backgroundMark x1="91598" y1="83702" x2="91598" y2="83702"/>
                        <a14:backgroundMark x1="91598" y1="83702" x2="91598" y2="83702"/>
                        <a14:backgroundMark x1="91598" y1="83702" x2="91598" y2="83702"/>
                        <a14:backgroundMark x1="84566" y1="81584" x2="84566" y2="81584"/>
                        <a14:backgroundMark x1="84566" y1="81584" x2="84566" y2="81584"/>
                        <a14:backgroundMark x1="84566" y1="82044" x2="84566" y2="82044"/>
                        <a14:backgroundMark x1="82009" y1="84807" x2="82009" y2="84807"/>
                        <a14:backgroundMark x1="81735" y1="86372" x2="81735" y2="87661"/>
                        <a14:backgroundMark x1="83288" y1="88950" x2="83927" y2="89595"/>
                        <a14:backgroundMark x1="86210" y1="89503" x2="87489" y2="89779"/>
                        <a14:backgroundMark x1="91598" y1="89319" x2="91598" y2="89319"/>
                        <a14:backgroundMark x1="93973" y1="88306" x2="93973" y2="87569"/>
                        <a14:backgroundMark x1="94155" y1="82873" x2="94155" y2="81123"/>
                        <a14:backgroundMark x1="94155" y1="79190" x2="94155" y2="78361"/>
                        <a14:backgroundMark x1="94155" y1="76796" x2="91872" y2="76980"/>
                        <a14:backgroundMark x1="89041" y1="77624" x2="88128" y2="79006"/>
                        <a14:backgroundMark x1="87306" y1="79650" x2="86301" y2="80110"/>
                        <a14:backgroundMark x1="84384" y1="80110" x2="84384" y2="80110"/>
                        <a14:backgroundMark x1="91142" y1="35635" x2="91142" y2="35635"/>
                        <a14:backgroundMark x1="88402" y1="41621" x2="86210" y2="41621"/>
                        <a14:backgroundMark x1="82192" y1="41621" x2="82192" y2="41621"/>
                        <a14:backgroundMark x1="80639" y1="39871" x2="78995" y2="38214"/>
                        <a14:backgroundMark x1="77260" y1="36648" x2="76804" y2="35635"/>
                        <a14:backgroundMark x1="75342" y1="34346" x2="75342" y2="33610"/>
                        <a14:backgroundMark x1="74886" y1="28637" x2="74886" y2="25875"/>
                        <a14:backgroundMark x1="74247" y1="22652" x2="71689" y2="20718"/>
                        <a14:backgroundMark x1="68950" y1="17956" x2="68858" y2="17035"/>
                        <a14:backgroundMark x1="68858" y1="15378" x2="68311" y2="13536"/>
                        <a14:backgroundMark x1="66575" y1="11234" x2="66301" y2="10405"/>
                        <a14:backgroundMark x1="65936" y1="8379" x2="65936" y2="7827"/>
                        <a14:backgroundMark x1="66119" y1="6446" x2="67854" y2="6446"/>
                        <a14:backgroundMark x1="71233" y1="6630" x2="71233" y2="6630"/>
                        <a14:backgroundMark x1="72603" y1="7366" x2="72603" y2="7366"/>
                        <a14:backgroundMark x1="68950" y1="7551" x2="67671" y2="7551"/>
                        <a14:backgroundMark x1="64475" y1="7827" x2="64840" y2="9024"/>
                        <a14:backgroundMark x1="67032" y1="12063" x2="67580" y2="13996"/>
                        <a14:backgroundMark x1="68858" y1="16667" x2="69132" y2="17219"/>
                        <a14:backgroundMark x1="70868" y1="20258" x2="72511" y2="22007"/>
                        <a14:backgroundMark x1="73242" y1="22468" x2="73425" y2="26703"/>
                        <a14:backgroundMark x1="73425" y1="28085" x2="73242" y2="31676"/>
                        <a14:backgroundMark x1="73242" y1="33610" x2="72968" y2="34530"/>
                        <a14:backgroundMark x1="71872" y1="35543" x2="71872" y2="35543"/>
                        <a14:backgroundMark x1="72603" y1="37109" x2="72603" y2="37109"/>
                        <a14:backgroundMark x1="77260" y1="38029" x2="77260" y2="38029"/>
                        <a14:backgroundMark x1="91781" y1="12523" x2="91781" y2="12523"/>
                        <a14:backgroundMark x1="91781" y1="12523" x2="91781" y2="12523"/>
                        <a14:backgroundMark x1="91598" y1="14733" x2="91598" y2="14733"/>
                        <a14:backgroundMark x1="91416" y1="23297" x2="91416" y2="23297"/>
                        <a14:backgroundMark x1="91416" y1="28085" x2="91233" y2="32320"/>
                        <a14:backgroundMark x1="90320" y1="38582" x2="90137" y2="39042"/>
                        <a14:backgroundMark x1="88584" y1="44015" x2="88584" y2="45764"/>
                        <a14:backgroundMark x1="89224" y1="49632" x2="89224" y2="49632"/>
                        <a14:backgroundMark x1="90320" y1="47053" x2="90320" y2="47053"/>
                        <a14:backgroundMark x1="91872" y1="45120" x2="92420" y2="42081"/>
                        <a14:backgroundMark x1="90502" y1="37109" x2="89224" y2="36280"/>
                        <a14:backgroundMark x1="88767" y1="35359" x2="87489" y2="33425"/>
                        <a14:backgroundMark x1="83470" y1="30018" x2="83196" y2="29558"/>
                        <a14:backgroundMark x1="82374" y1="26980" x2="82557" y2="20718"/>
                        <a14:backgroundMark x1="82557" y1="13628" x2="82557" y2="10313"/>
                        <a14:backgroundMark x1="83014" y1="6906" x2="84110" y2="5433"/>
                        <a14:backgroundMark x1="88402" y1="3867" x2="91233" y2="4052"/>
                        <a14:backgroundMark x1="93333" y1="4052" x2="93699" y2="4696"/>
                        <a14:backgroundMark x1="93699" y1="8840" x2="93699" y2="15562"/>
                        <a14:backgroundMark x1="93333" y1="18600" x2="93151" y2="28637"/>
                        <a14:backgroundMark x1="92694" y1="31308" x2="92511" y2="35175"/>
                        <a14:backgroundMark x1="92420" y1="38674" x2="89041" y2="50552"/>
                        <a14:backgroundMark x1="89041" y1="50737" x2="85205" y2="49632"/>
                        <a14:backgroundMark x1="83470" y1="48158" x2="82831" y2="46225"/>
                        <a14:backgroundMark x1="82557" y1="44936" x2="82648" y2="43370"/>
                        <a14:backgroundMark x1="95616" y1="56906" x2="95616" y2="56906"/>
                        <a14:backgroundMark x1="95708" y1="56538" x2="95708" y2="56538"/>
                        <a14:backgroundMark x1="95708" y1="57459" x2="95708" y2="57459"/>
                      </a14:backgroundRemoval>
                    </a14:imgEffect>
                  </a14:imgLayer>
                </a14:imgProps>
              </a:ext>
              <a:ext uri="{28A0092B-C50C-407E-A947-70E740481C1C}">
                <a14:useLocalDpi xmlns:a14="http://schemas.microsoft.com/office/drawing/2010/main" val="0"/>
              </a:ext>
            </a:extLst>
          </a:blip>
          <a:stretch>
            <a:fillRect/>
          </a:stretch>
        </p:blipFill>
        <p:spPr>
          <a:xfrm>
            <a:off x="2471154" y="-2"/>
            <a:ext cx="6674569" cy="6619709"/>
          </a:xfrm>
          <a:prstGeom prst="rect">
            <a:avLst/>
          </a:prstGeom>
        </p:spPr>
      </p:pic>
      <p:pic>
        <p:nvPicPr>
          <p:cNvPr id="9" name="Picture 8"/>
          <p:cNvPicPr>
            <a:picLocks noChangeAspect="1"/>
          </p:cNvPicPr>
          <p:nvPr/>
        </p:nvPicPr>
        <p:blipFill rotWithShape="1">
          <a:blip r:embed="rId6">
            <a:extLst>
              <a:ext uri="{BEBA8EAE-BF5A-486C-A8C5-ECC9F3942E4B}">
                <a14:imgProps xmlns:a14="http://schemas.microsoft.com/office/drawing/2010/main">
                  <a14:imgLayer r:embed="rId5">
                    <a14:imgEffect>
                      <a14:backgroundRemoval t="0" b="67587" l="61644" r="99726">
                        <a14:foregroundMark x1="83014" y1="26427" x2="83014" y2="26427"/>
                        <a14:foregroundMark x1="83014" y1="26427" x2="83014" y2="26427"/>
                        <a14:backgroundMark x1="66849" y1="34346" x2="66849" y2="34346"/>
                        <a14:backgroundMark x1="67032" y1="38490" x2="67032" y2="38490"/>
                        <a14:backgroundMark x1="66758" y1="43186" x2="66758" y2="43186"/>
                        <a14:backgroundMark x1="73425" y1="45948" x2="73425" y2="45948"/>
                        <a14:backgroundMark x1="81370" y1="57182" x2="81370" y2="57182"/>
                      </a14:backgroundRemoval>
                    </a14:imgEffect>
                    <a14:imgEffect>
                      <a14:colorTemperature colorTemp="4700"/>
                    </a14:imgEffect>
                  </a14:imgLayer>
                </a14:imgProps>
              </a:ext>
              <a:ext uri="{28A0092B-C50C-407E-A947-70E740481C1C}">
                <a14:useLocalDpi xmlns:a14="http://schemas.microsoft.com/office/drawing/2010/main" val="0"/>
              </a:ext>
            </a:extLst>
          </a:blip>
          <a:srcRect l="61105" b="31737"/>
          <a:stretch/>
        </p:blipFill>
        <p:spPr>
          <a:xfrm>
            <a:off x="6549656" y="0"/>
            <a:ext cx="2596067" cy="4518838"/>
          </a:xfrm>
          <a:prstGeom prst="rect">
            <a:avLst/>
          </a:prstGeom>
        </p:spPr>
      </p:pic>
      <p:sp>
        <p:nvSpPr>
          <p:cNvPr id="2" name="Title 1"/>
          <p:cNvSpPr>
            <a:spLocks noGrp="1"/>
          </p:cNvSpPr>
          <p:nvPr>
            <p:ph type="title"/>
          </p:nvPr>
        </p:nvSpPr>
        <p:spPr>
          <a:xfrm>
            <a:off x="1043608" y="188640"/>
            <a:ext cx="7571184" cy="1143000"/>
          </a:xfrm>
        </p:spPr>
        <p:txBody>
          <a:bodyPr>
            <a:normAutofit/>
          </a:bodyPr>
          <a:lstStyle/>
          <a:p>
            <a:pPr algn="l"/>
            <a:r>
              <a:rPr lang="fr-FR"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fr-FR" sz="4000" dirty="0"/>
              <a:t>. </a:t>
            </a:r>
            <a:r>
              <a:rPr lang="fr-FR"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Accès aux marchés</a:t>
            </a:r>
            <a:endPar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457200" y="1600200"/>
            <a:ext cx="5040000" cy="4525963"/>
          </a:xfrm>
          <a:solidFill>
            <a:schemeClr val="bg1">
              <a:alpha val="52000"/>
            </a:schemeClr>
          </a:solidFill>
        </p:spPr>
        <p:txBody>
          <a:bodyPr>
            <a:normAutofit fontScale="92500" lnSpcReduction="20000"/>
          </a:bodyPr>
          <a:lstStyle/>
          <a:p>
            <a:pPr marL="800100" lvl="3" indent="-342900">
              <a:buFont typeface="Arial" panose="020B0604020202020204" pitchFamily="34" charset="0"/>
              <a:buChar char="•"/>
            </a:pP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800100" lvl="3" indent="-342900">
              <a:buFont typeface="Arial" panose="020B0604020202020204" pitchFamily="34" charset="0"/>
              <a:buChar char="•"/>
            </a:pPr>
            <a:r>
              <a:rPr lang="fr-FR" sz="2400" b="1" dirty="0" smtClean="0">
                <a:solidFill>
                  <a:srgbClr val="C00000"/>
                </a:solidFill>
                <a:latin typeface="Times New Roman" panose="02020603050405020304" pitchFamily="18" charset="0"/>
                <a:cs typeface="Times New Roman" panose="02020603050405020304" pitchFamily="18" charset="0"/>
              </a:rPr>
              <a:t>Accès </a:t>
            </a:r>
            <a:r>
              <a:rPr lang="fr-FR" sz="2400" b="1" dirty="0">
                <a:solidFill>
                  <a:srgbClr val="C00000"/>
                </a:solidFill>
                <a:latin typeface="Times New Roman" panose="02020603050405020304" pitchFamily="18" charset="0"/>
                <a:cs typeface="Times New Roman" panose="02020603050405020304" pitchFamily="18" charset="0"/>
              </a:rPr>
              <a:t>au marché de l'Union européenne sans aucun droit à payer, ni contingents tarifaires, </a:t>
            </a:r>
            <a:r>
              <a:rPr lang="fr-FR" sz="2400" dirty="0" smtClean="0">
                <a:solidFill>
                  <a:schemeClr val="tx1">
                    <a:lumMod val="65000"/>
                    <a:lumOff val="35000"/>
                  </a:schemeClr>
                </a:solidFill>
                <a:latin typeface="Times New Roman" panose="02020603050405020304" pitchFamily="18" charset="0"/>
                <a:cs typeface="Times New Roman" panose="02020603050405020304" pitchFamily="18" charset="0"/>
              </a:rPr>
              <a:t>avec </a:t>
            </a:r>
            <a:r>
              <a:rPr lang="fr-FR" sz="2400" dirty="0">
                <a:solidFill>
                  <a:schemeClr val="tx1">
                    <a:lumMod val="65000"/>
                    <a:lumOff val="35000"/>
                  </a:schemeClr>
                </a:solidFill>
                <a:latin typeface="Times New Roman" panose="02020603050405020304" pitchFamily="18" charset="0"/>
                <a:cs typeface="Times New Roman" panose="02020603050405020304" pitchFamily="18" charset="0"/>
              </a:rPr>
              <a:t>une population de 500 </a:t>
            </a:r>
            <a:r>
              <a:rPr lang="fr-FR" sz="2400" dirty="0" smtClean="0">
                <a:solidFill>
                  <a:schemeClr val="tx1">
                    <a:lumMod val="65000"/>
                    <a:lumOff val="35000"/>
                  </a:schemeClr>
                </a:solidFill>
                <a:latin typeface="Times New Roman" panose="02020603050405020304" pitchFamily="18" charset="0"/>
                <a:cs typeface="Times New Roman" panose="02020603050405020304" pitchFamily="18" charset="0"/>
              </a:rPr>
              <a:t>millions</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800100" lvl="3" indent="-342900">
              <a:buFont typeface="Arial" panose="020B0604020202020204" pitchFamily="34" charset="0"/>
              <a:buChar char="•"/>
            </a:pPr>
            <a:r>
              <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rPr>
              <a:t>CEI (</a:t>
            </a:r>
            <a:r>
              <a:rPr lang="en-US" sz="2400" dirty="0" err="1">
                <a:solidFill>
                  <a:schemeClr val="tx1">
                    <a:lumMod val="65000"/>
                    <a:lumOff val="35000"/>
                  </a:schemeClr>
                </a:solidFill>
                <a:latin typeface="Times New Roman" panose="02020603050405020304" pitchFamily="18" charset="0"/>
                <a:cs typeface="Times New Roman" panose="02020603050405020304" pitchFamily="18" charset="0"/>
              </a:rPr>
              <a:t>Communauté</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 des </a:t>
            </a:r>
            <a:r>
              <a:rPr lang="en-US" sz="2400" dirty="0" err="1">
                <a:solidFill>
                  <a:schemeClr val="tx1">
                    <a:lumMod val="65000"/>
                    <a:lumOff val="35000"/>
                  </a:schemeClr>
                </a:solidFill>
                <a:latin typeface="Times New Roman" panose="02020603050405020304" pitchFamily="18" charset="0"/>
                <a:cs typeface="Times New Roman" panose="02020603050405020304" pitchFamily="18" charset="0"/>
              </a:rPr>
              <a:t>États</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dirty="0" err="1">
                <a:solidFill>
                  <a:schemeClr val="tx1">
                    <a:lumMod val="65000"/>
                    <a:lumOff val="35000"/>
                  </a:schemeClr>
                </a:solidFill>
                <a:latin typeface="Times New Roman" panose="02020603050405020304" pitchFamily="18" charset="0"/>
                <a:cs typeface="Times New Roman" panose="02020603050405020304" pitchFamily="18" charset="0"/>
              </a:rPr>
              <a:t>indépendants</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fr-FR" sz="2400" dirty="0">
                <a:solidFill>
                  <a:schemeClr val="tx1">
                    <a:lumMod val="65000"/>
                    <a:lumOff val="35000"/>
                  </a:schemeClr>
                </a:solidFill>
                <a:latin typeface="Times New Roman" panose="02020603050405020304" pitchFamily="18" charset="0"/>
                <a:cs typeface="Times New Roman" panose="02020603050405020304" pitchFamily="18" charset="0"/>
              </a:rPr>
              <a:t>marché encore mal pénétré avec un fort </a:t>
            </a:r>
            <a:r>
              <a:rPr lang="fr-FR" sz="2400" dirty="0" smtClean="0">
                <a:solidFill>
                  <a:schemeClr val="tx1">
                    <a:lumMod val="65000"/>
                    <a:lumOff val="35000"/>
                  </a:schemeClr>
                </a:solidFill>
                <a:latin typeface="Times New Roman" panose="02020603050405020304" pitchFamily="18" charset="0"/>
                <a:cs typeface="Times New Roman" panose="02020603050405020304" pitchFamily="18" charset="0"/>
              </a:rPr>
              <a:t>potentiel</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800100" lvl="3" indent="-342900">
              <a:buFont typeface="Arial" panose="020B0604020202020204" pitchFamily="34" charset="0"/>
              <a:buChar char="•"/>
            </a:pPr>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Accès</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au </a:t>
            </a:r>
            <a:r>
              <a:rPr lang="fr-FR" sz="2400" b="1" dirty="0">
                <a:solidFill>
                  <a:schemeClr val="tx1">
                    <a:lumMod val="65000"/>
                    <a:lumOff val="35000"/>
                  </a:schemeClr>
                </a:solidFill>
                <a:latin typeface="Times New Roman" panose="02020603050405020304" pitchFamily="18" charset="0"/>
                <a:cs typeface="Times New Roman" panose="02020603050405020304" pitchFamily="18" charset="0"/>
              </a:rPr>
              <a:t>marché </a:t>
            </a:r>
            <a:r>
              <a:rPr lang="fr-FR" sz="2400" b="1" dirty="0" smtClean="0">
                <a:solidFill>
                  <a:schemeClr val="tx1">
                    <a:lumMod val="65000"/>
                    <a:lumOff val="35000"/>
                  </a:schemeClr>
                </a:solidFill>
                <a:latin typeface="Times New Roman" panose="02020603050405020304" pitchFamily="18" charset="0"/>
                <a:cs typeface="Times New Roman" panose="02020603050405020304" pitchFamily="18" charset="0"/>
              </a:rPr>
              <a:t>de la Turquie </a:t>
            </a:r>
            <a:r>
              <a:rPr lang="fr-FR" sz="2400" dirty="0" smtClean="0">
                <a:solidFill>
                  <a:schemeClr val="tx1">
                    <a:lumMod val="65000"/>
                    <a:lumOff val="35000"/>
                  </a:schemeClr>
                </a:solidFill>
                <a:latin typeface="Times New Roman" panose="02020603050405020304" pitchFamily="18" charset="0"/>
                <a:cs typeface="Times New Roman" panose="02020603050405020304" pitchFamily="18" charset="0"/>
              </a:rPr>
              <a:t>sans droit à payer</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fr-FR" sz="2400" dirty="0" smtClean="0">
                <a:solidFill>
                  <a:schemeClr val="tx1">
                    <a:lumMod val="65000"/>
                    <a:lumOff val="35000"/>
                  </a:schemeClr>
                </a:solidFill>
                <a:latin typeface="Times New Roman" panose="02020603050405020304" pitchFamily="18" charset="0"/>
                <a:cs typeface="Times New Roman" panose="02020603050405020304" pitchFamily="18" charset="0"/>
              </a:rPr>
              <a:t>avec près </a:t>
            </a:r>
            <a:r>
              <a:rPr lang="fr-FR" sz="2400" dirty="0">
                <a:solidFill>
                  <a:schemeClr val="tx1">
                    <a:lumMod val="65000"/>
                    <a:lumOff val="35000"/>
                  </a:schemeClr>
                </a:solidFill>
                <a:latin typeface="Times New Roman" panose="02020603050405020304" pitchFamily="18" charset="0"/>
                <a:cs typeface="Times New Roman" panose="02020603050405020304" pitchFamily="18" charset="0"/>
              </a:rPr>
              <a:t>de 80 millions </a:t>
            </a:r>
            <a:r>
              <a:rPr lang="fr-FR" sz="2400" dirty="0" smtClean="0">
                <a:solidFill>
                  <a:schemeClr val="tx1">
                    <a:lumMod val="65000"/>
                    <a:lumOff val="35000"/>
                  </a:schemeClr>
                </a:solidFill>
                <a:latin typeface="Times New Roman" panose="02020603050405020304" pitchFamily="18" charset="0"/>
                <a:cs typeface="Times New Roman" panose="02020603050405020304" pitchFamily="18" charset="0"/>
              </a:rPr>
              <a:t>d'habitants</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800100" lvl="3" indent="-342900">
              <a:buFont typeface="Arial" panose="020B0604020202020204" pitchFamily="34" charset="0"/>
              <a:buChar char="•"/>
            </a:pPr>
            <a:r>
              <a:rPr lang="fr-FR" sz="2400" b="1" dirty="0">
                <a:solidFill>
                  <a:schemeClr val="tx1">
                    <a:lumMod val="65000"/>
                    <a:lumOff val="35000"/>
                  </a:schemeClr>
                </a:solidFill>
                <a:latin typeface="Times New Roman" panose="02020603050405020304" pitchFamily="18" charset="0"/>
                <a:cs typeface="Times New Roman" panose="02020603050405020304" pitchFamily="18" charset="0"/>
              </a:rPr>
              <a:t>Moyen-Orient - un marché à fort pouvoir </a:t>
            </a:r>
            <a:r>
              <a:rPr lang="fr-FR" sz="2400" b="1" dirty="0" smtClean="0">
                <a:solidFill>
                  <a:schemeClr val="tx1">
                    <a:lumMod val="65000"/>
                    <a:lumOff val="35000"/>
                  </a:schemeClr>
                </a:solidFill>
                <a:latin typeface="Times New Roman" panose="02020603050405020304" pitchFamily="18" charset="0"/>
                <a:cs typeface="Times New Roman" panose="02020603050405020304" pitchFamily="18" charset="0"/>
              </a:rPr>
              <a:t>d'achat</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800100" lvl="3" indent="-342900">
              <a:buFont typeface="Arial" panose="020B0604020202020204" pitchFamily="34" charset="0"/>
              <a:buChar char="•"/>
            </a:pPr>
            <a:r>
              <a:rPr lang="en-US" sz="2400" b="1" dirty="0">
                <a:solidFill>
                  <a:schemeClr val="tx1">
                    <a:lumMod val="65000"/>
                    <a:lumOff val="35000"/>
                  </a:schemeClr>
                </a:solidFill>
                <a:latin typeface="Times New Roman" panose="02020603050405020304" pitchFamily="18" charset="0"/>
                <a:cs typeface="Times New Roman" panose="02020603050405020304" pitchFamily="18" charset="0"/>
              </a:rPr>
              <a:t>Marché </a:t>
            </a:r>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nord-africain</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7">
            <a:duotone>
              <a:schemeClr val="accent3">
                <a:shade val="45000"/>
                <a:satMod val="135000"/>
              </a:schemeClr>
              <a:prstClr val="white"/>
            </a:duotone>
            <a:extLst>
              <a:ext uri="{BEBA8EAE-BF5A-486C-A8C5-ECC9F3942E4B}">
                <a14:imgProps xmlns:a14="http://schemas.microsoft.com/office/drawing/2010/main">
                  <a14:imgLayer r:embed="rId5">
                    <a14:imgEffect>
                      <a14:backgroundRemoval t="71271" b="97053" l="76164" r="100000">
                        <a14:foregroundMark x1="95251" y1="93278" x2="95251" y2="93278"/>
                        <a14:backgroundMark x1="77717" y1="76888" x2="77717" y2="76888"/>
                      </a14:backgroundRemoval>
                    </a14:imgEffect>
                  </a14:imgLayer>
                </a14:imgProps>
              </a:ext>
              <a:ext uri="{28A0092B-C50C-407E-A947-70E740481C1C}">
                <a14:useLocalDpi xmlns:a14="http://schemas.microsoft.com/office/drawing/2010/main" val="0"/>
              </a:ext>
            </a:extLst>
          </a:blip>
          <a:srcRect l="73849" t="71315"/>
          <a:stretch/>
        </p:blipFill>
        <p:spPr>
          <a:xfrm>
            <a:off x="7400260" y="4720856"/>
            <a:ext cx="1745463" cy="1898850"/>
          </a:xfrm>
          <a:prstGeom prst="rect">
            <a:avLst/>
          </a:prstGeom>
        </p:spPr>
      </p:pic>
    </p:spTree>
    <p:extLst>
      <p:ext uri="{BB962C8B-B14F-4D97-AF65-F5344CB8AC3E}">
        <p14:creationId xmlns:p14="http://schemas.microsoft.com/office/powerpoint/2010/main" val="11326313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childTnLst>
                                </p:cTn>
                              </p:par>
                              <p:par>
                                <p:cTn id="12" presetID="10" presetClass="entr" presetSubtype="0" fill="hold" grpId="0" nodeType="withEffect">
                                  <p:stCondLst>
                                    <p:cond delay="2000"/>
                                  </p:stCondLst>
                                  <p:childTnLst>
                                    <p:set>
                                      <p:cBhvr>
                                        <p:cTn id="13" dur="1" fill="hold">
                                          <p:stCondLst>
                                            <p:cond delay="0"/>
                                          </p:stCondLst>
                                        </p:cTn>
                                        <p:tgtEl>
                                          <p:spTgt spid="5">
                                            <p:bg/>
                                          </p:spTgt>
                                        </p:tgtEl>
                                        <p:attrNameLst>
                                          <p:attrName>style.visibility</p:attrName>
                                        </p:attrNameLst>
                                      </p:cBhvr>
                                      <p:to>
                                        <p:strVal val="visible"/>
                                      </p:to>
                                    </p:set>
                                    <p:animEffect transition="in" filter="fade">
                                      <p:cBhvr>
                                        <p:cTn id="14" dur="1000"/>
                                        <p:tgtEl>
                                          <p:spTgt spid="5">
                                            <p:bg/>
                                          </p:spTgt>
                                        </p:tgtEl>
                                      </p:cBhvr>
                                    </p:animEffect>
                                  </p:childTnLst>
                                </p:cTn>
                              </p:par>
                              <p:par>
                                <p:cTn id="15" presetID="10" presetClass="entr" presetSubtype="0" fill="hold" grpId="0" nodeType="withEffect">
                                  <p:stCondLst>
                                    <p:cond delay="375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par>
                                <p:cTn id="18" presetID="10" presetClass="entr" presetSubtype="0" fill="hold" grpId="0" nodeType="withEffect">
                                  <p:stCondLst>
                                    <p:cond delay="525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grpId="0" nodeType="withEffect">
                                  <p:stCondLst>
                                    <p:cond delay="675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par>
                                <p:cTn id="24" presetID="10" presetClass="entr" presetSubtype="0" fill="hold" grpId="0" nodeType="withEffect">
                                  <p:stCondLst>
                                    <p:cond delay="775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par>
                                <p:cTn id="27" presetID="10" presetClass="entr" presetSubtype="0" fill="hold" grpId="0" nodeType="withEffect">
                                  <p:stCondLst>
                                    <p:cond delay="850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par>
                                <p:cTn id="30" presetID="16" presetClass="entr" presetSubtype="21" fill="hold" nodeType="withEffect">
                                  <p:stCondLst>
                                    <p:cond delay="450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ntr" presetSubtype="21" fill="hold" nodeType="withEffect">
                                  <p:stCondLst>
                                    <p:cond delay="600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par>
                                <p:cTn id="36" presetID="16" presetClass="entr" presetSubtype="21" fill="hold" nodeType="withEffect">
                                  <p:stCondLst>
                                    <p:cond delay="750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643192" cy="1143000"/>
          </a:xfrm>
        </p:spPr>
        <p:txBody>
          <a:bodyPr>
            <a:normAutofit/>
          </a:bodyPr>
          <a:lstStyle/>
          <a:p>
            <a:pPr algn="l"/>
            <a:r>
              <a:rPr lang="fr-FR"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Coût compétitif </a:t>
            </a:r>
            <a:r>
              <a:rPr lang="fr-FR"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affaires</a:t>
            </a:r>
            <a:endParaRPr lang="bg-BG"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437" y="1484784"/>
            <a:ext cx="2057687" cy="2419688"/>
          </a:xfrm>
          <a:prstGeom prst="rect">
            <a:avLst/>
          </a:prstGeom>
          <a:effectLst>
            <a:outerShdw blurRad="50800" dist="38100" dir="2700000" algn="tl" rotWithShape="0">
              <a:prstClr val="black">
                <a:alpha val="40000"/>
              </a:prstClr>
            </a:outerShdw>
          </a:effectLst>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484784"/>
            <a:ext cx="2076740" cy="2419688"/>
          </a:xfrm>
          <a:prstGeom prst="rect">
            <a:avLst/>
          </a:prstGeom>
          <a:effectLst>
            <a:outerShdw blurRad="50800" dist="38100" dir="2700000" algn="tl" rotWithShape="0">
              <a:prstClr val="black">
                <a:alpha val="40000"/>
              </a:prstClr>
            </a:outerShdw>
          </a:effectLst>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2013" y="1489375"/>
            <a:ext cx="2067214" cy="2429214"/>
          </a:xfrm>
          <a:prstGeom prst="rect">
            <a:avLst/>
          </a:prstGeom>
          <a:effectLst>
            <a:outerShdw blurRad="50800" dist="38100" dir="2700000" algn="tl" rotWithShape="0">
              <a:prstClr val="black">
                <a:alpha val="40000"/>
              </a:prstClr>
            </a:outerShdw>
          </a:effectLst>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253" y="4116293"/>
            <a:ext cx="2010056" cy="2343477"/>
          </a:xfrm>
          <a:prstGeom prst="rect">
            <a:avLst/>
          </a:prstGeom>
          <a:effectLst>
            <a:outerShdw blurRad="50800" dist="38100" dir="2700000" algn="tl" rotWithShape="0">
              <a:prstClr val="black">
                <a:alpha val="40000"/>
              </a:prstClr>
            </a:outerShdw>
          </a:effectLst>
        </p:spPr>
      </p:pic>
      <p:pic>
        <p:nvPicPr>
          <p:cNvPr id="10" name="Picture 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7904" y="4116293"/>
            <a:ext cx="2010056" cy="2362530"/>
          </a:xfrm>
          <a:prstGeom prst="rect">
            <a:avLst/>
          </a:prstGeom>
          <a:effectLst>
            <a:outerShdw blurRad="50800" dist="38100" dir="2700000" algn="tl" rotWithShape="0">
              <a:prstClr val="black">
                <a:alpha val="40000"/>
              </a:prstClr>
            </a:outerShdw>
          </a:effectLst>
        </p:spPr>
      </p:pic>
      <p:pic>
        <p:nvPicPr>
          <p:cNvPr id="11" name="Picture 10"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4135101"/>
            <a:ext cx="1991003" cy="23434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74738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750"/>
                                        <p:tgtEl>
                                          <p:spTgt spid="6"/>
                                        </p:tgtEl>
                                      </p:cBhvr>
                                    </p:animEffect>
                                  </p:childTnLst>
                                </p:cTn>
                              </p:par>
                              <p:par>
                                <p:cTn id="12" presetID="22" presetClass="entr" presetSubtype="1" fill="hold" nodeType="withEffect">
                                  <p:stCondLst>
                                    <p:cond delay="300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750"/>
                                        <p:tgtEl>
                                          <p:spTgt spid="7"/>
                                        </p:tgtEl>
                                      </p:cBhvr>
                                    </p:animEffect>
                                  </p:childTnLst>
                                </p:cTn>
                              </p:par>
                              <p:par>
                                <p:cTn id="15" presetID="22" presetClass="entr" presetSubtype="1" fill="hold" nodeType="withEffect">
                                  <p:stCondLst>
                                    <p:cond delay="400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750"/>
                                        <p:tgtEl>
                                          <p:spTgt spid="8"/>
                                        </p:tgtEl>
                                      </p:cBhvr>
                                    </p:animEffect>
                                  </p:childTnLst>
                                </p:cTn>
                              </p:par>
                              <p:par>
                                <p:cTn id="18" presetID="22" presetClass="entr" presetSubtype="1" fill="hold" nodeType="withEffect">
                                  <p:stCondLst>
                                    <p:cond delay="500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750"/>
                                        <p:tgtEl>
                                          <p:spTgt spid="9"/>
                                        </p:tgtEl>
                                      </p:cBhvr>
                                    </p:animEffect>
                                  </p:childTnLst>
                                </p:cTn>
                              </p:par>
                              <p:par>
                                <p:cTn id="21" presetID="22" presetClass="entr" presetSubtype="1" fill="hold" nodeType="withEffect">
                                  <p:stCondLst>
                                    <p:cond delay="600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750"/>
                                        <p:tgtEl>
                                          <p:spTgt spid="10"/>
                                        </p:tgtEl>
                                      </p:cBhvr>
                                    </p:animEffect>
                                  </p:childTnLst>
                                </p:cTn>
                              </p:par>
                              <p:par>
                                <p:cTn id="24" presetID="22" presetClass="entr" presetSubtype="1" fill="hold" nodeType="withEffect">
                                  <p:stCondLst>
                                    <p:cond delay="700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60337"/>
            <a:ext cx="7576374" cy="1143000"/>
          </a:xfrm>
        </p:spPr>
        <p:txBody>
          <a:bodyPr>
            <a:normAutofit fontScale="90000"/>
          </a:bodyPr>
          <a:lstStyle/>
          <a:p>
            <a:pPr algn="l"/>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Bulgarie-</a:t>
            </a:r>
            <a:r>
              <a:rPr lang="en-US" sz="4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Belgique</a:t>
            </a:r>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relations </a:t>
            </a:r>
            <a:r>
              <a:rPr 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économiques</a:t>
            </a:r>
            <a:endParaRPr lang="bg-BG"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47564" y="1600201"/>
            <a:ext cx="8039236" cy="532656"/>
          </a:xfrm>
        </p:spPr>
        <p:txBody>
          <a:bodyPr>
            <a:normAutofit/>
          </a:bodyPr>
          <a:lstStyle/>
          <a:p>
            <a:pPr marL="0" indent="0">
              <a:buNone/>
            </a:pPr>
            <a:r>
              <a:rPr lang="en-US" sz="2400" b="1" dirty="0">
                <a:solidFill>
                  <a:schemeClr val="tx1">
                    <a:lumMod val="65000"/>
                    <a:lumOff val="35000"/>
                  </a:schemeClr>
                </a:solidFill>
                <a:latin typeface="Times New Roman" panose="02020603050405020304" pitchFamily="18" charset="0"/>
                <a:cs typeface="Times New Roman" panose="02020603050405020304" pitchFamily="18" charset="0"/>
              </a:rPr>
              <a:t>Commerce</a:t>
            </a:r>
          </a:p>
        </p:txBody>
      </p:sp>
      <p:graphicFrame>
        <p:nvGraphicFramePr>
          <p:cNvPr id="4" name="Table 3"/>
          <p:cNvGraphicFramePr>
            <a:graphicFrameLocks noGrp="1"/>
          </p:cNvGraphicFramePr>
          <p:nvPr>
            <p:extLst>
              <p:ext uri="{D42A27DB-BD31-4B8C-83A1-F6EECF244321}">
                <p14:modId xmlns:p14="http://schemas.microsoft.com/office/powerpoint/2010/main" val="2819442177"/>
              </p:ext>
            </p:extLst>
          </p:nvPr>
        </p:nvGraphicFramePr>
        <p:xfrm>
          <a:off x="647564" y="2276873"/>
          <a:ext cx="7848872" cy="3888431"/>
        </p:xfrm>
        <a:graphic>
          <a:graphicData uri="http://schemas.openxmlformats.org/drawingml/2006/table">
            <a:tbl>
              <a:tblPr firstRow="1" bandRow="1">
                <a:tableStyleId>{5C22544A-7EE6-4342-B048-85BDC9FD1C3A}</a:tableStyleId>
              </a:tblPr>
              <a:tblGrid>
                <a:gridCol w="3965746">
                  <a:extLst>
                    <a:ext uri="{9D8B030D-6E8A-4147-A177-3AD203B41FA5}">
                      <a16:colId xmlns:a16="http://schemas.microsoft.com/office/drawing/2014/main" val="2809901110"/>
                    </a:ext>
                  </a:extLst>
                </a:gridCol>
                <a:gridCol w="3883126">
                  <a:extLst>
                    <a:ext uri="{9D8B030D-6E8A-4147-A177-3AD203B41FA5}">
                      <a16:colId xmlns:a16="http://schemas.microsoft.com/office/drawing/2014/main" val="3782136188"/>
                    </a:ext>
                  </a:extLst>
                </a:gridCol>
              </a:tblGrid>
              <a:tr h="1200215">
                <a:tc>
                  <a:txBody>
                    <a:bodyPr/>
                    <a:lstStyle/>
                    <a:p>
                      <a:pPr marL="0" indent="0">
                        <a:buFont typeface="Arial" panose="020B0604020202020204" pitchFamily="34" charset="0"/>
                        <a:buNone/>
                      </a:pP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Importation bulgare </a:t>
                      </a:r>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vers</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la </a:t>
                      </a:r>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Belgique</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sz="24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lumMod val="65000"/>
                              <a:lumOff val="35000"/>
                            </a:schemeClr>
                          </a:solidFill>
                          <a:latin typeface="Times New Roman" panose="02020603050405020304" pitchFamily="18" charset="0"/>
                          <a:cs typeface="Times New Roman" panose="02020603050405020304" pitchFamily="18" charset="0"/>
                        </a:rPr>
                        <a:t>EUR 558 millions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alpha val="52000"/>
                      </a:schemeClr>
                    </a:solidFill>
                  </a:tcPr>
                </a:tc>
                <a:tc>
                  <a:txBody>
                    <a:bodyPr/>
                    <a:lstStyle/>
                    <a:p>
                      <a:pPr marL="0" indent="0">
                        <a:buFont typeface="Arial" panose="020B0604020202020204" pitchFamily="34" charset="0"/>
                        <a:buNone/>
                      </a:pP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Exportation </a:t>
                      </a:r>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belge</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vers</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la Bulgarie:</a:t>
                      </a:r>
                      <a:endParaRPr lang="en-US" sz="24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2400" b="0" dirty="0">
                          <a:solidFill>
                            <a:schemeClr val="tx1">
                              <a:lumMod val="65000"/>
                              <a:lumOff val="35000"/>
                            </a:schemeClr>
                          </a:solidFill>
                          <a:latin typeface="Times New Roman" panose="02020603050405020304" pitchFamily="18" charset="0"/>
                          <a:cs typeface="Times New Roman" panose="02020603050405020304" pitchFamily="18" charset="0"/>
                        </a:rPr>
                        <a:t>EUR 542 millions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alpha val="52000"/>
                      </a:schemeClr>
                    </a:solidFill>
                  </a:tcPr>
                </a:tc>
                <a:extLst>
                  <a:ext uri="{0D108BD9-81ED-4DB2-BD59-A6C34878D82A}">
                    <a16:rowId xmlns:a16="http://schemas.microsoft.com/office/drawing/2014/main" val="1606718183"/>
                  </a:ext>
                </a:extLst>
              </a:tr>
              <a:tr h="2688216">
                <a:tc>
                  <a:txBody>
                    <a:bodyPr/>
                    <a:lstStyle/>
                    <a:p>
                      <a:pPr marL="285750" indent="-285750">
                        <a:buFont typeface="Arial" panose="020B0604020202020204" pitchFamily="34" charset="0"/>
                        <a:buChar char="•"/>
                      </a:pPr>
                      <a:r>
                        <a:rPr lang="en-US" sz="2000" b="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000" b="0" dirty="0" err="1" smtClean="0">
                          <a:solidFill>
                            <a:schemeClr val="tx1">
                              <a:lumMod val="65000"/>
                              <a:lumOff val="35000"/>
                            </a:schemeClr>
                          </a:solidFill>
                          <a:latin typeface="Times New Roman" panose="02020603050405020304" pitchFamily="18" charset="0"/>
                          <a:cs typeface="Times New Roman" panose="02020603050405020304" pitchFamily="18" charset="0"/>
                        </a:rPr>
                        <a:t>Métaux</a:t>
                      </a:r>
                      <a:endParaRPr lang="en-US" sz="2000" b="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000" b="0" dirty="0" smtClean="0">
                          <a:solidFill>
                            <a:schemeClr val="tx1">
                              <a:lumMod val="65000"/>
                              <a:lumOff val="35000"/>
                            </a:schemeClr>
                          </a:solidFill>
                          <a:latin typeface="Times New Roman" panose="02020603050405020304" pitchFamily="18" charset="0"/>
                          <a:cs typeface="Times New Roman" panose="02020603050405020304" pitchFamily="18" charset="0"/>
                        </a:rPr>
                        <a:t>Machines et </a:t>
                      </a:r>
                      <a:r>
                        <a:rPr lang="en-US" sz="2000" b="0" dirty="0" err="1" smtClean="0">
                          <a:solidFill>
                            <a:schemeClr val="tx1">
                              <a:lumMod val="65000"/>
                              <a:lumOff val="35000"/>
                            </a:schemeClr>
                          </a:solidFill>
                          <a:latin typeface="Times New Roman" panose="02020603050405020304" pitchFamily="18" charset="0"/>
                          <a:cs typeface="Times New Roman" panose="02020603050405020304" pitchFamily="18" charset="0"/>
                        </a:rPr>
                        <a:t>équipements</a:t>
                      </a:r>
                      <a:endParaRPr lang="en-US" sz="2000" b="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000" b="0" dirty="0" err="1" smtClean="0">
                          <a:solidFill>
                            <a:schemeClr val="tx1">
                              <a:lumMod val="65000"/>
                              <a:lumOff val="35000"/>
                            </a:schemeClr>
                          </a:solidFill>
                          <a:latin typeface="Times New Roman" panose="02020603050405020304" pitchFamily="18" charset="0"/>
                          <a:cs typeface="Times New Roman" panose="02020603050405020304" pitchFamily="18" charset="0"/>
                        </a:rPr>
                        <a:t>Produits</a:t>
                      </a:r>
                      <a:r>
                        <a:rPr lang="en-US" sz="2000" b="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000" b="0" dirty="0" err="1" smtClean="0">
                          <a:solidFill>
                            <a:schemeClr val="tx1">
                              <a:lumMod val="65000"/>
                              <a:lumOff val="35000"/>
                            </a:schemeClr>
                          </a:solidFill>
                          <a:latin typeface="Times New Roman" panose="02020603050405020304" pitchFamily="18" charset="0"/>
                          <a:cs typeface="Times New Roman" panose="02020603050405020304" pitchFamily="18" charset="0"/>
                        </a:rPr>
                        <a:t>végétaux</a:t>
                      </a:r>
                      <a:r>
                        <a:rPr lang="en-US" sz="2000" b="0" dirty="0" smtClean="0">
                          <a:solidFill>
                            <a:schemeClr val="tx1">
                              <a:lumMod val="65000"/>
                              <a:lumOff val="35000"/>
                            </a:schemeClr>
                          </a:solidFill>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2000" b="0" dirty="0" smtClean="0">
                          <a:solidFill>
                            <a:schemeClr val="tx1">
                              <a:lumMod val="65000"/>
                              <a:lumOff val="35000"/>
                            </a:schemeClr>
                          </a:solidFill>
                          <a:latin typeface="Times New Roman" panose="02020603050405020304" pitchFamily="18" charset="0"/>
                          <a:cs typeface="Times New Roman" panose="02020603050405020304" pitchFamily="18" charset="0"/>
                        </a:rPr>
                        <a:t> Textile</a:t>
                      </a:r>
                      <a:endParaRPr lang="en-US" sz="2000" b="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000" b="0" dirty="0" smtClean="0">
                          <a:solidFill>
                            <a:schemeClr val="tx1">
                              <a:lumMod val="65000"/>
                              <a:lumOff val="35000"/>
                            </a:schemeClr>
                          </a:solidFill>
                          <a:latin typeface="Times New Roman" panose="02020603050405020304" pitchFamily="18" charset="0"/>
                          <a:cs typeface="Times New Roman" panose="02020603050405020304" pitchFamily="18" charset="0"/>
                        </a:rPr>
                        <a:t>Equipement de transport</a:t>
                      </a:r>
                      <a:endParaRPr lang="bg-BG" sz="2000" b="0" dirty="0">
                        <a:solidFill>
                          <a:schemeClr val="tx1">
                            <a:lumMod val="65000"/>
                            <a:lumOff val="35000"/>
                          </a:schemeClr>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52000"/>
                      </a:schemeClr>
                    </a:solidFill>
                  </a:tcPr>
                </a:tc>
                <a:tc>
                  <a:txBody>
                    <a:bodyPr/>
                    <a:lstStyle/>
                    <a:p>
                      <a:pPr marL="285750" indent="-285750">
                        <a:buFont typeface="Arial" panose="020B0604020202020204" pitchFamily="34" charset="0"/>
                        <a:buChar char="•"/>
                      </a:pPr>
                      <a:endParaRPr lang="en-US" b="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0" dirty="0" smtClean="0">
                          <a:solidFill>
                            <a:schemeClr val="tx1">
                              <a:lumMod val="65000"/>
                              <a:lumOff val="35000"/>
                            </a:schemeClr>
                          </a:solidFill>
                          <a:latin typeface="Times New Roman" panose="02020603050405020304" pitchFamily="18" charset="0"/>
                          <a:cs typeface="Times New Roman" panose="02020603050405020304" pitchFamily="18" charset="0"/>
                        </a:rPr>
                        <a:t>Machines et </a:t>
                      </a:r>
                      <a:r>
                        <a:rPr lang="en-US" sz="2000" b="0" dirty="0" err="1" smtClean="0">
                          <a:solidFill>
                            <a:schemeClr val="tx1">
                              <a:lumMod val="65000"/>
                              <a:lumOff val="35000"/>
                            </a:schemeClr>
                          </a:solidFill>
                          <a:latin typeface="Times New Roman" panose="02020603050405020304" pitchFamily="18" charset="0"/>
                          <a:cs typeface="Times New Roman" panose="02020603050405020304" pitchFamily="18" charset="0"/>
                        </a:rPr>
                        <a:t>équipements</a:t>
                      </a:r>
                      <a:endParaRPr lang="en-US" sz="2000" b="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0" dirty="0" smtClean="0">
                          <a:solidFill>
                            <a:schemeClr val="tx1">
                              <a:lumMod val="65000"/>
                              <a:lumOff val="35000"/>
                            </a:schemeClr>
                          </a:solidFill>
                          <a:latin typeface="Times New Roman" panose="02020603050405020304" pitchFamily="18" charset="0"/>
                          <a:cs typeface="Times New Roman" panose="02020603050405020304" pitchFamily="18" charset="0"/>
                        </a:rPr>
                        <a:t>Equipement de transport</a:t>
                      </a:r>
                      <a:endParaRPr lang="en-US" sz="2000" b="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0" dirty="0" err="1" smtClean="0">
                          <a:solidFill>
                            <a:schemeClr val="tx1">
                              <a:lumMod val="65000"/>
                              <a:lumOff val="35000"/>
                            </a:schemeClr>
                          </a:solidFill>
                          <a:latin typeface="Times New Roman" panose="02020603050405020304" pitchFamily="18" charset="0"/>
                          <a:cs typeface="Times New Roman" panose="02020603050405020304" pitchFamily="18" charset="0"/>
                        </a:rPr>
                        <a:t>Produits</a:t>
                      </a:r>
                      <a:r>
                        <a:rPr lang="en-US" sz="2000" b="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000" b="0" dirty="0" err="1" smtClean="0">
                          <a:solidFill>
                            <a:schemeClr val="tx1">
                              <a:lumMod val="65000"/>
                              <a:lumOff val="35000"/>
                            </a:schemeClr>
                          </a:solidFill>
                          <a:latin typeface="Times New Roman" panose="02020603050405020304" pitchFamily="18" charset="0"/>
                          <a:cs typeface="Times New Roman" panose="02020603050405020304" pitchFamily="18" charset="0"/>
                        </a:rPr>
                        <a:t>chimiques</a:t>
                      </a:r>
                      <a:endParaRPr lang="en-US" sz="2000" b="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0" dirty="0" err="1" smtClean="0">
                          <a:solidFill>
                            <a:schemeClr val="tx1">
                              <a:lumMod val="65000"/>
                              <a:lumOff val="35000"/>
                            </a:schemeClr>
                          </a:solidFill>
                          <a:latin typeface="Times New Roman" panose="02020603050405020304" pitchFamily="18" charset="0"/>
                          <a:cs typeface="Times New Roman" panose="02020603050405020304" pitchFamily="18" charset="0"/>
                        </a:rPr>
                        <a:t>Plastiques</a:t>
                      </a:r>
                      <a:endParaRPr lang="en-US" sz="2000" b="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0" dirty="0">
                          <a:solidFill>
                            <a:schemeClr val="tx1">
                              <a:lumMod val="65000"/>
                              <a:lumOff val="35000"/>
                            </a:schemeClr>
                          </a:solidFill>
                          <a:latin typeface="Times New Roman" panose="02020603050405020304" pitchFamily="18" charset="0"/>
                          <a:cs typeface="Times New Roman" panose="02020603050405020304" pitchFamily="18" charset="0"/>
                        </a:rPr>
                        <a:t>Textile</a:t>
                      </a:r>
                      <a:endParaRPr lang="bg-BG" sz="2000" b="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bg-BG" b="0" dirty="0">
                        <a:solidFill>
                          <a:schemeClr val="tx1">
                            <a:lumMod val="65000"/>
                            <a:lumOff val="35000"/>
                          </a:schemeClr>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52000"/>
                      </a:schemeClr>
                    </a:solidFill>
                  </a:tcPr>
                </a:tc>
                <a:extLst>
                  <a:ext uri="{0D108BD9-81ED-4DB2-BD59-A6C34878D82A}">
                    <a16:rowId xmlns:a16="http://schemas.microsoft.com/office/drawing/2014/main" val="2836566171"/>
                  </a:ext>
                </a:extLst>
              </a:tr>
            </a:tbl>
          </a:graphicData>
        </a:graphic>
      </p:graphicFrame>
    </p:spTree>
    <p:extLst>
      <p:ext uri="{BB962C8B-B14F-4D97-AF65-F5344CB8AC3E}">
        <p14:creationId xmlns:p14="http://schemas.microsoft.com/office/powerpoint/2010/main" val="24953682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2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Bulgarie-</a:t>
            </a:r>
            <a:r>
              <a:rPr lang="en-US" sz="36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Belgique</a:t>
            </a:r>
            <a:r>
              <a:rPr lang="en-US"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relations </a:t>
            </a:r>
            <a:r>
              <a:rPr lang="en-US" sz="36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économiques</a:t>
            </a:r>
            <a:endParaRPr lang="bg-BG"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90344" y="2032248"/>
            <a:ext cx="8229600" cy="4525963"/>
          </a:xfrm>
          <a:solidFill>
            <a:schemeClr val="bg1">
              <a:alpha val="52000"/>
            </a:schemeClr>
          </a:solidFill>
        </p:spPr>
        <p:txBody>
          <a:bodyPr>
            <a:normAutofit/>
          </a:bodyPr>
          <a:lstStyle/>
          <a:p>
            <a:pPr marL="0" indent="0">
              <a:buNone/>
            </a:pPr>
            <a:endParaRPr lang="bg-BG"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8840"/>
            <a:ext cx="3517460" cy="13681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4123" y="2214571"/>
            <a:ext cx="2592288" cy="1080120"/>
          </a:xfrm>
          <a:prstGeom prst="rect">
            <a:avLst/>
          </a:prstGeom>
        </p:spPr>
      </p:pic>
      <p:sp>
        <p:nvSpPr>
          <p:cNvPr id="9" name="AutoShape 2" descr="Image result for Inbev"/>
          <p:cNvSpPr>
            <a:spLocks noChangeAspect="1" noChangeArrowheads="1"/>
          </p:cNvSpPr>
          <p:nvPr/>
        </p:nvSpPr>
        <p:spPr bwMode="auto">
          <a:xfrm>
            <a:off x="5715914" y="2521823"/>
            <a:ext cx="1736405" cy="9791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7924" y="2160089"/>
            <a:ext cx="2026568" cy="936104"/>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863" y="4869160"/>
            <a:ext cx="2035732" cy="1329011"/>
          </a:xfrm>
          <a:prstGeom prst="rect">
            <a:avLst/>
          </a:prstGeom>
        </p:spPr>
      </p:pic>
      <p:sp>
        <p:nvSpPr>
          <p:cNvPr id="18" name="AutoShape 8" descr="Image result for spad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2200" y="5116039"/>
            <a:ext cx="1858016" cy="1080120"/>
          </a:xfrm>
          <a:prstGeom prst="rect">
            <a:avLst/>
          </a:prstGeom>
        </p:spPr>
      </p:pic>
      <p:pic>
        <p:nvPicPr>
          <p:cNvPr id="1026" name="Picture 2" descr="Image result for cordeel png">
            <a:extLst>
              <a:ext uri="{FF2B5EF4-FFF2-40B4-BE49-F238E27FC236}">
                <a16:creationId xmlns:a16="http://schemas.microsoft.com/office/drawing/2014/main" id="{8BD3CA22-EE15-4019-986E-020A482D4D9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3902" t="15344" r="31961" b="12838"/>
          <a:stretch/>
        </p:blipFill>
        <p:spPr bwMode="auto">
          <a:xfrm>
            <a:off x="1108408" y="3501008"/>
            <a:ext cx="1300643"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9" cstate="print">
            <a:extLst>
              <a:ext uri="{BEBA8EAE-BF5A-486C-A8C5-ECC9F3942E4B}">
                <a14:imgProps xmlns:a14="http://schemas.microsoft.com/office/drawing/2010/main">
                  <a14:imgLayer r:embed="rId10">
                    <a14:imgEffect>
                      <a14:backgroundRemoval t="4959" b="96281" l="2772" r="96802">
                        <a14:foregroundMark x1="10235" y1="30165" x2="10235" y2="30165"/>
                        <a14:foregroundMark x1="2772" y1="14463" x2="2772" y2="14463"/>
                        <a14:foregroundMark x1="20469" y1="4959" x2="20469" y2="4959"/>
                        <a14:foregroundMark x1="20469" y1="4959" x2="20469" y2="4959"/>
                        <a14:foregroundMark x1="36887" y1="60331" x2="36887" y2="60331"/>
                        <a14:foregroundMark x1="89339" y1="35537" x2="89339" y2="35537"/>
                        <a14:foregroundMark x1="96802" y1="28926" x2="96802" y2="28926"/>
                        <a14:foregroundMark x1="79104" y1="88017" x2="79104" y2="88017"/>
                        <a14:foregroundMark x1="73774" y1="88430" x2="73774" y2="88430"/>
                        <a14:foregroundMark x1="70576" y1="87190" x2="70576" y2="87190"/>
                        <a14:foregroundMark x1="66951" y1="86777" x2="66951" y2="86777"/>
                        <a14:foregroundMark x1="62687" y1="86364" x2="62687" y2="86364"/>
                        <a14:foregroundMark x1="62687" y1="86364" x2="62687" y2="86364"/>
                        <a14:foregroundMark x1="62687" y1="86364" x2="62687" y2="86364"/>
                        <a14:foregroundMark x1="56077" y1="86364" x2="56077" y2="86364"/>
                        <a14:foregroundMark x1="56930" y1="93802" x2="56930" y2="93802"/>
                        <a14:foregroundMark x1="56930" y1="93802" x2="56930" y2="93802"/>
                        <a14:foregroundMark x1="53518" y1="95455" x2="53518" y2="95455"/>
                        <a14:foregroundMark x1="53518" y1="95455" x2="53518" y2="95455"/>
                        <a14:foregroundMark x1="50107" y1="95868" x2="50107" y2="95868"/>
                        <a14:foregroundMark x1="50107" y1="95868" x2="50107" y2="95868"/>
                        <a14:foregroundMark x1="46908" y1="96281" x2="46908" y2="96281"/>
                        <a14:foregroundMark x1="46908" y1="96281" x2="46908" y2="96281"/>
                        <a14:foregroundMark x1="73987" y1="78512" x2="73987" y2="78512"/>
                        <a14:foregroundMark x1="73987" y1="78512" x2="73987" y2="78512"/>
                        <a14:foregroundMark x1="57783" y1="78512" x2="57783" y2="78512"/>
                        <a14:foregroundMark x1="57783" y1="78512" x2="57783" y2="78512"/>
                        <a14:foregroundMark x1="95522" y1="79339" x2="95522" y2="79339"/>
                        <a14:foregroundMark x1="95522" y1="79339" x2="95522" y2="79339"/>
                        <a14:foregroundMark x1="64392" y1="78926" x2="64392" y2="78926"/>
                        <a14:foregroundMark x1="64392" y1="78926" x2="64392" y2="78926"/>
                        <a14:backgroundMark x1="63966" y1="80992" x2="63966" y2="80992"/>
                        <a14:backgroundMark x1="63966" y1="80992" x2="63966" y2="80992"/>
                        <a14:backgroundMark x1="51599" y1="82645" x2="51599" y2="82645"/>
                        <a14:backgroundMark x1="51599" y1="82645" x2="51599" y2="82645"/>
                        <a14:backgroundMark x1="49254" y1="82645" x2="49254" y2="82645"/>
                        <a14:backgroundMark x1="49254" y1="82645" x2="49254" y2="82645"/>
                        <a14:backgroundMark x1="67377" y1="80579" x2="67377" y2="80579"/>
                        <a14:backgroundMark x1="67377" y1="80579" x2="67377" y2="80579"/>
                        <a14:backgroundMark x1="82090" y1="84298" x2="82090" y2="84298"/>
                        <a14:backgroundMark x1="82090" y1="84298" x2="82090" y2="84298"/>
                        <a14:backgroundMark x1="85928" y1="83471" x2="85928" y2="83471"/>
                        <a14:backgroundMark x1="85928" y1="83471" x2="85928" y2="83471"/>
                        <a14:backgroundMark x1="85288" y1="84298" x2="85288" y2="84298"/>
                        <a14:backgroundMark x1="85288" y1="84298" x2="85288" y2="84298"/>
                        <a14:backgroundMark x1="82516" y1="85537" x2="82516" y2="85537"/>
                        <a14:backgroundMark x1="82516" y1="85537" x2="82516" y2="85537"/>
                        <a14:backgroundMark x1="59275" y1="95041" x2="59275" y2="95041"/>
                        <a14:backgroundMark x1="59275" y1="95041" x2="59275" y2="95041"/>
                        <a14:backgroundMark x1="36674" y1="92562" x2="36674" y2="92562"/>
                        <a14:backgroundMark x1="36674" y1="92562" x2="36674" y2="92562"/>
                      </a14:backgroundRemoval>
                    </a14:imgEffect>
                  </a14:imgLayer>
                </a14:imgProps>
              </a:ext>
              <a:ext uri="{28A0092B-C50C-407E-A947-70E740481C1C}">
                <a14:useLocalDpi xmlns:a14="http://schemas.microsoft.com/office/drawing/2010/main" val="0"/>
              </a:ext>
            </a:extLst>
          </a:blip>
          <a:stretch>
            <a:fillRect/>
          </a:stretch>
        </p:blipFill>
        <p:spPr>
          <a:xfrm>
            <a:off x="3678622" y="5271523"/>
            <a:ext cx="1786755" cy="924636"/>
          </a:xfrm>
          <a:prstGeom prst="rect">
            <a:avLst/>
          </a:prstGeom>
        </p:spPr>
      </p:pic>
      <p:pic>
        <p:nvPicPr>
          <p:cNvPr id="1030" name="Picture 6" descr="Image result for melexis png">
            <a:extLst>
              <a:ext uri="{FF2B5EF4-FFF2-40B4-BE49-F238E27FC236}">
                <a16:creationId xmlns:a16="http://schemas.microsoft.com/office/drawing/2014/main" id="{0EFE368E-C34B-4826-B881-322E9B90743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08558" y="3657021"/>
            <a:ext cx="2326884" cy="8640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elevic png">
            <a:extLst>
              <a:ext uri="{FF2B5EF4-FFF2-40B4-BE49-F238E27FC236}">
                <a16:creationId xmlns:a16="http://schemas.microsoft.com/office/drawing/2014/main" id="{C98988BF-4E8C-4457-B58D-F581F469FCE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46958" y="3915514"/>
            <a:ext cx="2908500" cy="7554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B58014-EA2A-4F88-A743-C3358002D8F3}"/>
              </a:ext>
            </a:extLst>
          </p:cNvPr>
          <p:cNvSpPr txBox="1"/>
          <p:nvPr/>
        </p:nvSpPr>
        <p:spPr>
          <a:xfrm>
            <a:off x="590344" y="1538208"/>
            <a:ext cx="7438040" cy="738664"/>
          </a:xfrm>
          <a:prstGeom prst="rect">
            <a:avLst/>
          </a:prstGeom>
          <a:noFill/>
        </p:spPr>
        <p:txBody>
          <a:bodyPr wrap="square" rtlCol="0">
            <a:spAutoFit/>
          </a:bodyPr>
          <a:lstStyle/>
          <a:p>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Investisseurs</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belges</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en</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Bulgarie</a:t>
            </a:r>
            <a:endParaRPr lang="en-US" sz="2400" b="1"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5101442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250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000"/>
                                        <p:tgtEl>
                                          <p:spTgt spid="3">
                                            <p:bg/>
                                          </p:spTgt>
                                        </p:tgtEl>
                                      </p:cBhvr>
                                    </p:animEffect>
                                  </p:childTnLst>
                                </p:cTn>
                              </p:par>
                              <p:par>
                                <p:cTn id="15" presetID="10" presetClass="entr" presetSubtype="0" fill="hold" grpId="0" nodeType="withEffect" nodePh="1">
                                  <p:stCondLst>
                                    <p:cond delay="2500"/>
                                  </p:stCondLst>
                                  <p:endCondLst>
                                    <p:cond evt="begin" delay="0">
                                      <p:tn val="15"/>
                                    </p:cond>
                                  </p:end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par>
                                <p:cTn id="18" presetID="10" presetClass="entr" presetSubtype="0" fill="hold" nodeType="withEffect">
                                  <p:stCondLst>
                                    <p:cond delay="35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4500"/>
                            </p:stCondLst>
                            <p:childTnLst>
                              <p:par>
                                <p:cTn id="22" presetID="10" presetClass="entr" presetSubtype="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par>
                          <p:cTn id="25" fill="hold">
                            <p:stCondLst>
                              <p:cond delay="50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500"/>
                            </p:stCondLst>
                            <p:childTnLst>
                              <p:par>
                                <p:cTn id="30" presetID="10"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6000"/>
                            </p:stCondLst>
                            <p:childTnLst>
                              <p:par>
                                <p:cTn id="34" presetID="10" presetClass="entr" presetSubtype="0" fill="hold" nodeType="after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fade">
                                      <p:cBhvr>
                                        <p:cTn id="36" dur="500"/>
                                        <p:tgtEl>
                                          <p:spTgt spid="1030"/>
                                        </p:tgtEl>
                                      </p:cBhvr>
                                    </p:animEffect>
                                  </p:childTnLst>
                                </p:cTn>
                              </p:par>
                            </p:childTnLst>
                          </p:cTn>
                        </p:par>
                        <p:par>
                          <p:cTn id="37" fill="hold">
                            <p:stCondLst>
                              <p:cond delay="6500"/>
                            </p:stCondLst>
                            <p:childTnLst>
                              <p:par>
                                <p:cTn id="38" presetID="10"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70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7500"/>
                            </p:stCondLst>
                            <p:childTnLst>
                              <p:par>
                                <p:cTn id="46" presetID="10" presetClass="entr" presetSubtype="0" fill="hold" nodeType="afterEffect">
                                  <p:stCondLst>
                                    <p:cond delay="0"/>
                                  </p:stCondLst>
                                  <p:childTnLst>
                                    <p:set>
                                      <p:cBhvr>
                                        <p:cTn id="47" dur="1" fill="hold">
                                          <p:stCondLst>
                                            <p:cond delay="0"/>
                                          </p:stCondLst>
                                        </p:cTn>
                                        <p:tgtEl>
                                          <p:spTgt spid="1032"/>
                                        </p:tgtEl>
                                        <p:attrNameLst>
                                          <p:attrName>style.visibility</p:attrName>
                                        </p:attrNameLst>
                                      </p:cBhvr>
                                      <p:to>
                                        <p:strVal val="visible"/>
                                      </p:to>
                                    </p:set>
                                    <p:animEffect transition="in" filter="fade">
                                      <p:cBhvr>
                                        <p:cTn id="48" dur="500"/>
                                        <p:tgtEl>
                                          <p:spTgt spid="1032"/>
                                        </p:tgtEl>
                                      </p:cBhvr>
                                    </p:animEffect>
                                  </p:childTnLst>
                                </p:cTn>
                              </p:par>
                            </p:childTnLst>
                          </p:cTn>
                        </p:par>
                        <p:par>
                          <p:cTn id="49" fill="hold">
                            <p:stCondLst>
                              <p:cond delay="8000"/>
                            </p:stCondLst>
                            <p:childTnLst>
                              <p:par>
                                <p:cTn id="50" presetID="10" presetClass="entr" presetSubtype="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966E90-E5DE-4DA6-92BE-8783F0308395}"/>
              </a:ext>
            </a:extLst>
          </p:cNvPr>
          <p:cNvSpPr txBox="1"/>
          <p:nvPr/>
        </p:nvSpPr>
        <p:spPr>
          <a:xfrm>
            <a:off x="1979712" y="1603649"/>
            <a:ext cx="9361040" cy="4522514"/>
          </a:xfrm>
          <a:prstGeom prst="rect">
            <a:avLst/>
          </a:prstGeom>
          <a:blipFill dpi="0" rotWithShape="1">
            <a:blip r:embed="rId2"/>
            <a:srcRect/>
            <a:stretch>
              <a:fillRect/>
            </a:stretch>
          </a:blipFill>
        </p:spPr>
        <p:txBody>
          <a:bodyPr wrap="square" rtlCol="0">
            <a:spAutoFit/>
          </a:bodyPr>
          <a:lstStyle/>
          <a:p>
            <a:endParaRPr lang="en-GB" dirty="0"/>
          </a:p>
        </p:txBody>
      </p:sp>
      <p:sp>
        <p:nvSpPr>
          <p:cNvPr id="2" name="Title 1"/>
          <p:cNvSpPr>
            <a:spLocks noGrp="1"/>
          </p:cNvSpPr>
          <p:nvPr>
            <p:ph type="title"/>
          </p:nvPr>
        </p:nvSpPr>
        <p:spPr>
          <a:xfrm>
            <a:off x="1043608" y="274638"/>
            <a:ext cx="7643192" cy="850106"/>
          </a:xfrm>
        </p:spPr>
        <p:txBody>
          <a:bodyPr>
            <a:noAutofit/>
          </a:bodyPr>
          <a:lstStyle/>
          <a:p>
            <a:pPr algn="l"/>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Présidence bulgare de </a:t>
            </a:r>
            <a:r>
              <a:rPr lang="en-US" sz="4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l’UE</a:t>
            </a:r>
            <a:endParaRPr lang="bg-BG"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5040000" cy="4525963"/>
          </a:xfrm>
          <a:solidFill>
            <a:schemeClr val="bg1">
              <a:alpha val="52000"/>
            </a:schemeClr>
          </a:solidFill>
        </p:spPr>
        <p:txBody>
          <a:bodyPr>
            <a:normAutofit fontScale="85000" lnSpcReduction="10000"/>
          </a:bodyPr>
          <a:lstStyle/>
          <a:p>
            <a:pPr marL="0" indent="0">
              <a:buNone/>
            </a:pPr>
            <a:r>
              <a:rPr lang="en-US" i="1" dirty="0" smtClean="0">
                <a:solidFill>
                  <a:schemeClr val="tx1">
                    <a:lumMod val="65000"/>
                    <a:lumOff val="3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L’Union fait la force</a:t>
            </a:r>
            <a:endParaRPr lang="en-US" i="1" dirty="0">
              <a:solidFill>
                <a:schemeClr val="tx1">
                  <a:lumMod val="65000"/>
                  <a:lumOff val="3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dirty="0">
              <a:solidFill>
                <a:schemeClr val="tx1">
                  <a:lumMod val="65000"/>
                  <a:lumOff val="35000"/>
                </a:schemeClr>
              </a:solidFill>
              <a:latin typeface="Times New Roman" panose="02020603050405020304" pitchFamily="18" charset="0"/>
              <a:cs typeface="Times New Roman" panose="02020603050405020304" pitchFamily="18" charset="0"/>
            </a:endParaRPr>
          </a:p>
          <a:p>
            <a:pPr marL="0" indent="0">
              <a:buNone/>
            </a:pPr>
            <a:r>
              <a:rPr lang="en-US" sz="3000" b="1" dirty="0" err="1" smtClean="0">
                <a:solidFill>
                  <a:schemeClr val="tx1">
                    <a:lumMod val="65000"/>
                    <a:lumOff val="35000"/>
                  </a:schemeClr>
                </a:solidFill>
                <a:latin typeface="Times New Roman" panose="02020603050405020304" pitchFamily="18" charset="0"/>
                <a:cs typeface="Times New Roman" panose="02020603050405020304" pitchFamily="18" charset="0"/>
              </a:rPr>
              <a:t>Priorités</a:t>
            </a:r>
            <a:r>
              <a:rPr lang="bg-BG" sz="3000" b="1"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n-US" sz="3000" b="1"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US" sz="2600" dirty="0" err="1" smtClean="0">
                <a:solidFill>
                  <a:schemeClr val="tx1">
                    <a:lumMod val="65000"/>
                    <a:lumOff val="35000"/>
                  </a:schemeClr>
                </a:solidFill>
                <a:latin typeface="Times New Roman" panose="02020603050405020304" pitchFamily="18" charset="0"/>
                <a:cs typeface="Times New Roman" panose="02020603050405020304" pitchFamily="18" charset="0"/>
              </a:rPr>
              <a:t>L’avenir</a:t>
            </a:r>
            <a:r>
              <a:rPr lang="en-US" sz="2600" dirty="0" smtClean="0">
                <a:solidFill>
                  <a:schemeClr val="tx1">
                    <a:lumMod val="65000"/>
                    <a:lumOff val="35000"/>
                  </a:schemeClr>
                </a:solidFill>
                <a:latin typeface="Times New Roman" panose="02020603050405020304" pitchFamily="18" charset="0"/>
                <a:cs typeface="Times New Roman" panose="02020603050405020304" pitchFamily="18" charset="0"/>
              </a:rPr>
              <a:t> de </a:t>
            </a:r>
            <a:r>
              <a:rPr lang="en-US" sz="2600" dirty="0" err="1" smtClean="0">
                <a:solidFill>
                  <a:schemeClr val="tx1">
                    <a:lumMod val="65000"/>
                    <a:lumOff val="35000"/>
                  </a:schemeClr>
                </a:solidFill>
                <a:latin typeface="Times New Roman" panose="02020603050405020304" pitchFamily="18" charset="0"/>
                <a:cs typeface="Times New Roman" panose="02020603050405020304" pitchFamily="18" charset="0"/>
              </a:rPr>
              <a:t>l’Europe</a:t>
            </a:r>
            <a:r>
              <a:rPr lang="en-US" sz="2600" dirty="0" smtClean="0">
                <a:solidFill>
                  <a:schemeClr val="tx1">
                    <a:lumMod val="65000"/>
                    <a:lumOff val="35000"/>
                  </a:schemeClr>
                </a:solidFill>
                <a:latin typeface="Times New Roman" panose="02020603050405020304" pitchFamily="18" charset="0"/>
                <a:cs typeface="Times New Roman" panose="02020603050405020304" pitchFamily="18" charset="0"/>
              </a:rPr>
              <a:t> et des </a:t>
            </a:r>
            <a:r>
              <a:rPr lang="en-US" sz="2600" dirty="0" err="1" smtClean="0">
                <a:solidFill>
                  <a:schemeClr val="tx1">
                    <a:lumMod val="65000"/>
                    <a:lumOff val="35000"/>
                  </a:schemeClr>
                </a:solidFill>
                <a:latin typeface="Times New Roman" panose="02020603050405020304" pitchFamily="18" charset="0"/>
                <a:cs typeface="Times New Roman" panose="02020603050405020304" pitchFamily="18" charset="0"/>
              </a:rPr>
              <a:t>jeunes</a:t>
            </a:r>
            <a:r>
              <a:rPr lang="en-US" sz="26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6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600" b="1" dirty="0" smtClean="0">
                <a:solidFill>
                  <a:schemeClr val="tx1">
                    <a:lumMod val="65000"/>
                    <a:lumOff val="35000"/>
                  </a:schemeClr>
                </a:solidFill>
                <a:latin typeface="Times New Roman" panose="02020603050405020304" pitchFamily="18" charset="0"/>
                <a:cs typeface="Times New Roman" panose="02020603050405020304" pitchFamily="18" charset="0"/>
              </a:rPr>
              <a:t>cohésion</a:t>
            </a:r>
            <a:r>
              <a:rPr lang="en-US" sz="26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600" b="1" dirty="0" err="1" smtClean="0">
                <a:solidFill>
                  <a:schemeClr val="tx1">
                    <a:lumMod val="65000"/>
                    <a:lumOff val="35000"/>
                  </a:schemeClr>
                </a:solidFill>
                <a:latin typeface="Times New Roman" panose="02020603050405020304" pitchFamily="18" charset="0"/>
                <a:cs typeface="Times New Roman" panose="02020603050405020304" pitchFamily="18" charset="0"/>
              </a:rPr>
              <a:t>économique</a:t>
            </a:r>
            <a:r>
              <a:rPr lang="en-US" sz="2600" b="1" dirty="0" smtClean="0">
                <a:solidFill>
                  <a:schemeClr val="tx1">
                    <a:lumMod val="65000"/>
                    <a:lumOff val="35000"/>
                  </a:schemeClr>
                </a:solidFill>
                <a:latin typeface="Times New Roman" panose="02020603050405020304" pitchFamily="18" charset="0"/>
                <a:cs typeface="Times New Roman" panose="02020603050405020304" pitchFamily="18" charset="0"/>
              </a:rPr>
              <a:t> et </a:t>
            </a:r>
            <a:r>
              <a:rPr lang="en-US" sz="2600" b="1" dirty="0" err="1" smtClean="0">
                <a:solidFill>
                  <a:schemeClr val="tx1">
                    <a:lumMod val="65000"/>
                    <a:lumOff val="35000"/>
                  </a:schemeClr>
                </a:solidFill>
                <a:latin typeface="Times New Roman" panose="02020603050405020304" pitchFamily="18" charset="0"/>
                <a:cs typeface="Times New Roman" panose="02020603050405020304" pitchFamily="18" charset="0"/>
              </a:rPr>
              <a:t>sociale</a:t>
            </a:r>
            <a:endParaRPr lang="en-US" sz="2600" b="1"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US" sz="2600" b="1" dirty="0" err="1" smtClean="0">
                <a:solidFill>
                  <a:schemeClr val="tx1">
                    <a:lumMod val="65000"/>
                    <a:lumOff val="35000"/>
                  </a:schemeClr>
                </a:solidFill>
                <a:latin typeface="Times New Roman" panose="02020603050405020304" pitchFamily="18" charset="0"/>
                <a:cs typeface="Times New Roman" panose="02020603050405020304" pitchFamily="18" charset="0"/>
              </a:rPr>
              <a:t>Sécurité</a:t>
            </a:r>
            <a:r>
              <a:rPr lang="en-US" sz="2600" dirty="0" smtClean="0">
                <a:solidFill>
                  <a:schemeClr val="tx1">
                    <a:lumMod val="65000"/>
                    <a:lumOff val="35000"/>
                  </a:schemeClr>
                </a:solidFill>
                <a:latin typeface="Times New Roman" panose="02020603050405020304" pitchFamily="18" charset="0"/>
                <a:cs typeface="Times New Roman" panose="02020603050405020304" pitchFamily="18" charset="0"/>
              </a:rPr>
              <a:t> et </a:t>
            </a:r>
            <a:r>
              <a:rPr lang="en-US" sz="2600" b="1" dirty="0" err="1" smtClean="0">
                <a:solidFill>
                  <a:schemeClr val="tx1">
                    <a:lumMod val="65000"/>
                    <a:lumOff val="35000"/>
                  </a:schemeClr>
                </a:solidFill>
                <a:latin typeface="Times New Roman" panose="02020603050405020304" pitchFamily="18" charset="0"/>
                <a:cs typeface="Times New Roman" panose="02020603050405020304" pitchFamily="18" charset="0"/>
              </a:rPr>
              <a:t>stabilité</a:t>
            </a:r>
            <a:r>
              <a:rPr lang="en-US" sz="26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600" dirty="0" err="1" smtClean="0">
                <a:solidFill>
                  <a:schemeClr val="tx1">
                    <a:lumMod val="65000"/>
                    <a:lumOff val="35000"/>
                  </a:schemeClr>
                </a:solidFill>
                <a:latin typeface="Times New Roman" panose="02020603050405020304" pitchFamily="18" charset="0"/>
                <a:cs typeface="Times New Roman" panose="02020603050405020304" pitchFamily="18" charset="0"/>
              </a:rPr>
              <a:t>en</a:t>
            </a:r>
            <a:r>
              <a:rPr lang="en-US" sz="2600" dirty="0" smtClean="0">
                <a:solidFill>
                  <a:schemeClr val="tx1">
                    <a:lumMod val="65000"/>
                    <a:lumOff val="35000"/>
                  </a:schemeClr>
                </a:solidFill>
                <a:latin typeface="Times New Roman" panose="02020603050405020304" pitchFamily="18" charset="0"/>
                <a:cs typeface="Times New Roman" panose="02020603050405020304" pitchFamily="18" charset="0"/>
              </a:rPr>
              <a:t> Europe forte et </a:t>
            </a:r>
            <a:r>
              <a:rPr lang="en-US" sz="2600" dirty="0" err="1" smtClean="0">
                <a:solidFill>
                  <a:schemeClr val="tx1">
                    <a:lumMod val="65000"/>
                    <a:lumOff val="35000"/>
                  </a:schemeClr>
                </a:solidFill>
                <a:latin typeface="Times New Roman" panose="02020603050405020304" pitchFamily="18" charset="0"/>
                <a:cs typeface="Times New Roman" panose="02020603050405020304" pitchFamily="18" charset="0"/>
              </a:rPr>
              <a:t>unie</a:t>
            </a:r>
            <a:endParaRPr lang="en-US" sz="2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fr-FR" sz="2600" b="1" dirty="0" smtClean="0">
                <a:solidFill>
                  <a:schemeClr val="tx1">
                    <a:lumMod val="65000"/>
                    <a:lumOff val="35000"/>
                  </a:schemeClr>
                </a:solidFill>
                <a:latin typeface="Times New Roman" panose="02020603050405020304" pitchFamily="18" charset="0"/>
                <a:cs typeface="Times New Roman" panose="02020603050405020304" pitchFamily="18" charset="0"/>
              </a:rPr>
              <a:t>Perspective </a:t>
            </a:r>
            <a:r>
              <a:rPr lang="fr-FR" sz="2600" b="1" dirty="0">
                <a:solidFill>
                  <a:schemeClr val="tx1">
                    <a:lumMod val="65000"/>
                    <a:lumOff val="35000"/>
                  </a:schemeClr>
                </a:solidFill>
                <a:latin typeface="Times New Roman" panose="02020603050405020304" pitchFamily="18" charset="0"/>
                <a:cs typeface="Times New Roman" panose="02020603050405020304" pitchFamily="18" charset="0"/>
              </a:rPr>
              <a:t>européenne et connectivité</a:t>
            </a:r>
            <a:r>
              <a:rPr lang="fr-FR" sz="2600" dirty="0">
                <a:solidFill>
                  <a:schemeClr val="tx1">
                    <a:lumMod val="65000"/>
                    <a:lumOff val="35000"/>
                  </a:schemeClr>
                </a:solidFill>
                <a:latin typeface="Times New Roman" panose="02020603050405020304" pitchFamily="18" charset="0"/>
                <a:cs typeface="Times New Roman" panose="02020603050405020304" pitchFamily="18" charset="0"/>
              </a:rPr>
              <a:t> des pays des Balkans </a:t>
            </a:r>
            <a:r>
              <a:rPr lang="fr-FR" sz="2600" dirty="0" smtClean="0">
                <a:solidFill>
                  <a:schemeClr val="tx1">
                    <a:lumMod val="65000"/>
                    <a:lumOff val="35000"/>
                  </a:schemeClr>
                </a:solidFill>
                <a:latin typeface="Times New Roman" panose="02020603050405020304" pitchFamily="18" charset="0"/>
                <a:cs typeface="Times New Roman" panose="02020603050405020304" pitchFamily="18" charset="0"/>
              </a:rPr>
              <a:t>occidentaux </a:t>
            </a:r>
            <a:endParaRPr lang="en-US" sz="2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US" sz="2600" b="1" dirty="0" err="1" smtClean="0">
                <a:solidFill>
                  <a:schemeClr val="tx1">
                    <a:lumMod val="65000"/>
                    <a:lumOff val="35000"/>
                  </a:schemeClr>
                </a:solidFill>
                <a:latin typeface="Times New Roman" panose="02020603050405020304" pitchFamily="18" charset="0"/>
                <a:cs typeface="Times New Roman" panose="02020603050405020304" pitchFamily="18" charset="0"/>
              </a:rPr>
              <a:t>Economie</a:t>
            </a:r>
            <a:r>
              <a:rPr lang="en-US" sz="26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600" b="1" dirty="0" err="1" smtClean="0">
                <a:solidFill>
                  <a:schemeClr val="tx1">
                    <a:lumMod val="65000"/>
                    <a:lumOff val="35000"/>
                  </a:schemeClr>
                </a:solidFill>
                <a:latin typeface="Times New Roman" panose="02020603050405020304" pitchFamily="18" charset="0"/>
                <a:cs typeface="Times New Roman" panose="02020603050405020304" pitchFamily="18" charset="0"/>
              </a:rPr>
              <a:t>numérique</a:t>
            </a:r>
            <a:r>
              <a:rPr lang="en-US" sz="2600" b="1" dirty="0" smtClean="0">
                <a:solidFill>
                  <a:schemeClr val="tx1">
                    <a:lumMod val="65000"/>
                    <a:lumOff val="35000"/>
                  </a:schemeClr>
                </a:solidFill>
                <a:latin typeface="Times New Roman" panose="02020603050405020304" pitchFamily="18" charset="0"/>
                <a:cs typeface="Times New Roman" panose="02020603050405020304" pitchFamily="18" charset="0"/>
              </a:rPr>
              <a:t> et </a:t>
            </a:r>
            <a:r>
              <a:rPr lang="en-US" sz="2600" b="1" dirty="0" err="1" smtClean="0">
                <a:solidFill>
                  <a:schemeClr val="tx1">
                    <a:lumMod val="65000"/>
                    <a:lumOff val="35000"/>
                  </a:schemeClr>
                </a:solidFill>
                <a:latin typeface="Times New Roman" panose="02020603050405020304" pitchFamily="18" charset="0"/>
                <a:cs typeface="Times New Roman" panose="02020603050405020304" pitchFamily="18" charset="0"/>
              </a:rPr>
              <a:t>compétences</a:t>
            </a:r>
            <a:r>
              <a:rPr lang="en-US" sz="26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600" b="1" dirty="0" err="1" smtClean="0">
                <a:solidFill>
                  <a:schemeClr val="tx1">
                    <a:lumMod val="65000"/>
                    <a:lumOff val="35000"/>
                  </a:schemeClr>
                </a:solidFill>
                <a:latin typeface="Times New Roman" panose="02020603050405020304" pitchFamily="18" charset="0"/>
                <a:cs typeface="Times New Roman" panose="02020603050405020304" pitchFamily="18" charset="0"/>
              </a:rPr>
              <a:t>nécessaires</a:t>
            </a:r>
            <a:r>
              <a:rPr lang="en-US" sz="2600" b="1" dirty="0" smtClean="0">
                <a:solidFill>
                  <a:schemeClr val="tx1">
                    <a:lumMod val="65000"/>
                    <a:lumOff val="35000"/>
                  </a:schemeClr>
                </a:solidFill>
                <a:latin typeface="Times New Roman" panose="02020603050405020304" pitchFamily="18" charset="0"/>
                <a:cs typeface="Times New Roman" panose="02020603050405020304" pitchFamily="18" charset="0"/>
              </a:rPr>
              <a:t> pour </a:t>
            </a:r>
            <a:r>
              <a:rPr lang="en-US" sz="2600" b="1" dirty="0" err="1" smtClean="0">
                <a:solidFill>
                  <a:schemeClr val="tx1">
                    <a:lumMod val="65000"/>
                    <a:lumOff val="35000"/>
                  </a:schemeClr>
                </a:solidFill>
                <a:latin typeface="Times New Roman" panose="02020603050405020304" pitchFamily="18" charset="0"/>
                <a:cs typeface="Times New Roman" panose="02020603050405020304" pitchFamily="18" charset="0"/>
              </a:rPr>
              <a:t>l’avenir</a:t>
            </a:r>
            <a:endParaRPr lang="en-US" sz="2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CC4631E-7E90-4256-B98F-E14C7A329498}"/>
              </a:ext>
            </a:extLst>
          </p:cNvPr>
          <p:cNvSpPr txBox="1"/>
          <p:nvPr/>
        </p:nvSpPr>
        <p:spPr>
          <a:xfrm>
            <a:off x="4374904" y="5903893"/>
            <a:ext cx="4464496" cy="954107"/>
          </a:xfrm>
          <a:prstGeom prst="rect">
            <a:avLst/>
          </a:prstGeom>
          <a:noFill/>
        </p:spPr>
        <p:txBody>
          <a:bodyPr wrap="square" rtlCol="0">
            <a:spAutoFit/>
          </a:bodyPr>
          <a:lstStyle/>
          <a:p>
            <a:pPr algn="ctr"/>
            <a:r>
              <a:rPr lang="en-GB" sz="2400" b="1" dirty="0">
                <a:solidFill>
                  <a:schemeClr val="tx1">
                    <a:lumMod val="65000"/>
                    <a:lumOff val="35000"/>
                  </a:schemeClr>
                </a:solidFill>
              </a:rPr>
              <a:t>Eu2018bg.bg</a:t>
            </a:r>
          </a:p>
          <a:p>
            <a:pPr algn="ctr"/>
            <a:r>
              <a:rPr lang="en-GB" sz="1600" b="1" dirty="0">
                <a:solidFill>
                  <a:schemeClr val="tx1">
                    <a:lumMod val="65000"/>
                    <a:lumOff val="35000"/>
                  </a:schemeClr>
                </a:solidFill>
              </a:rPr>
              <a:t>Bulgarian Presidency of the Council of the European Union</a:t>
            </a:r>
          </a:p>
        </p:txBody>
      </p:sp>
    </p:spTree>
    <p:extLst>
      <p:ext uri="{BB962C8B-B14F-4D97-AF65-F5344CB8AC3E}">
        <p14:creationId xmlns:p14="http://schemas.microsoft.com/office/powerpoint/2010/main" val="37620204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childTnLst>
                                </p:cTn>
                              </p:par>
                              <p:par>
                                <p:cTn id="12" presetID="1" presetClass="entr" presetSubtype="0" fill="hold" grpId="0" nodeType="with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0" presetClass="entr" presetSubtype="0" fill="hold" grpId="0" nodeType="withEffect">
                                  <p:stCondLst>
                                    <p:cond delay="175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2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325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40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450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uiExpand="1" build="p"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64904"/>
            <a:ext cx="7772400" cy="1470025"/>
          </a:xfrm>
        </p:spPr>
        <p:txBody>
          <a:bodyPr>
            <a:normAutofit fontScale="90000"/>
          </a:bodyPr>
          <a:lstStyle/>
          <a:p>
            <a:r>
              <a:rPr lang="en-US"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Merci pour </a:t>
            </a:r>
            <a:r>
              <a:rPr lang="en-US" sz="5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votre</a:t>
            </a:r>
            <a:r>
              <a:rPr lang="en-US"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attention!</a:t>
            </a:r>
            <a:endParaRPr lang="bg-BG"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p:txBody>
          <a:bodyPr/>
          <a:lstStyle/>
          <a:p>
            <a:endParaRPr lang="bg-BG"/>
          </a:p>
        </p:txBody>
      </p:sp>
    </p:spTree>
    <p:extLst>
      <p:ext uri="{BB962C8B-B14F-4D97-AF65-F5344CB8AC3E}">
        <p14:creationId xmlns:p14="http://schemas.microsoft.com/office/powerpoint/2010/main" val="38515883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188640"/>
            <a:ext cx="7571184" cy="1143000"/>
          </a:xfrm>
        </p:spPr>
        <p:txBody>
          <a:bodyPr/>
          <a:lstStyle/>
          <a:p>
            <a:pPr algn="l"/>
            <a:r>
              <a:rPr lang="en-US" dirty="0" smtClean="0">
                <a:effectLst>
                  <a:outerShdw blurRad="50800" dist="38100" dir="2700000" algn="tl" rotWithShape="0">
                    <a:prstClr val="black">
                      <a:alpha val="40000"/>
                    </a:prstClr>
                  </a:outerShdw>
                </a:effectLst>
                <a:latin typeface="Times New Roman" panose="02020603050405020304" pitchFamily="18" charset="0"/>
                <a:ea typeface="Tahoma" panose="020B0604030504040204" pitchFamily="34" charset="0"/>
                <a:cs typeface="Times New Roman" panose="02020603050405020304" pitchFamily="18" charset="0"/>
              </a:rPr>
              <a:t>Informations générales</a:t>
            </a:r>
            <a:endParaRPr lang="bg-BG"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6" name="Picture 3" descr="Image result for europe map png"/>
          <p:cNvPicPr>
            <a:picLocks noChangeAspect="1" noChangeArrowheads="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backgroundRemoval t="0" b="94114" l="200" r="89200">
                        <a14:foregroundMark x1="32350" y1="54153" x2="32350" y2="54153"/>
                        <a14:foregroundMark x1="26550" y1="54611" x2="26550" y2="54611"/>
                        <a14:foregroundMark x1="44250" y1="88620" x2="44250" y2="88620"/>
                        <a14:foregroundMark x1="34250" y1="89274" x2="34250" y2="89274"/>
                        <a14:foregroundMark x1="50950" y1="94375" x2="50950" y2="94375"/>
                        <a14:foregroundMark x1="32700" y1="90647" x2="32700" y2="90647"/>
                        <a14:foregroundMark x1="36350" y1="88816" x2="36350" y2="88816"/>
                        <a14:foregroundMark x1="53200" y1="47744" x2="53200" y2="47744"/>
                        <a14:foregroundMark x1="53400" y1="40419" x2="53400" y2="40419"/>
                        <a14:foregroundMark x1="29000" y1="43623" x2="29000" y2="43623"/>
                        <a14:foregroundMark x1="30750" y1="33748" x2="30750" y2="33748"/>
                        <a14:foregroundMark x1="34950" y1="39045" x2="34950" y2="39045"/>
                        <a14:foregroundMark x1="23200" y1="23414" x2="23200" y2="23414"/>
                        <a14:foregroundMark x1="66550" y1="92740" x2="66550" y2="92740"/>
                        <a14:foregroundMark x1="68150" y1="97122" x2="68150" y2="97122"/>
                        <a14:foregroundMark x1="71500" y1="93656" x2="71500" y2="93656"/>
                        <a14:foregroundMark x1="79550" y1="94114" x2="79550" y2="94114"/>
                        <a14:foregroundMark x1="60250" y1="91367" x2="60250" y2="91367"/>
                        <a14:foregroundMark x1="85500" y1="81753" x2="85500" y2="81753"/>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125869" y="1412776"/>
            <a:ext cx="5425719" cy="414908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57200" y="1600200"/>
            <a:ext cx="5040000" cy="4500000"/>
          </a:xfrm>
          <a:solidFill>
            <a:schemeClr val="bg1">
              <a:alpha val="52000"/>
            </a:schemeClr>
          </a:solidFill>
        </p:spPr>
        <p:txBody>
          <a:bodyPr>
            <a:normAutofit lnSpcReduction="10000"/>
          </a:bodyPr>
          <a:lstStyle/>
          <a:p>
            <a:pPr lvl="1">
              <a:buFont typeface="Arial" panose="020B0604020202020204" pitchFamily="34" charset="0"/>
              <a:buChar char="•"/>
            </a:pPr>
            <a:endParaRPr lang="en-US"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lvl="1">
              <a:buFont typeface="Arial" panose="020B0604020202020204" pitchFamily="34" charset="0"/>
              <a:buChar char="•"/>
            </a:pPr>
            <a:r>
              <a:rPr lang="fr-FR" sz="2400" dirty="0" smtClean="0">
                <a:latin typeface="Times New Roman" panose="02020603050405020304" pitchFamily="18" charset="0"/>
                <a:cs typeface="Times New Roman" panose="02020603050405020304" pitchFamily="18" charset="0"/>
              </a:rPr>
              <a:t>Fondée </a:t>
            </a:r>
            <a:r>
              <a:rPr lang="fr-FR" sz="2400" dirty="0">
                <a:latin typeface="Times New Roman" panose="02020603050405020304" pitchFamily="18" charset="0"/>
                <a:cs typeface="Times New Roman" panose="02020603050405020304" pitchFamily="18" charset="0"/>
              </a:rPr>
              <a:t>en </a:t>
            </a:r>
            <a:r>
              <a:rPr lang="fr-FR" sz="2400" dirty="0" smtClean="0">
                <a:latin typeface="Times New Roman" panose="02020603050405020304" pitchFamily="18" charset="0"/>
                <a:cs typeface="Times New Roman" panose="02020603050405020304" pitchFamily="18" charset="0"/>
              </a:rPr>
              <a:t>681</a:t>
            </a:r>
            <a:endParaRPr lang="en-US" sz="2400" b="1"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lvl="1">
              <a:buFont typeface="Arial" panose="020B0604020202020204" pitchFamily="34" charset="0"/>
              <a:buChar char="•"/>
            </a:pPr>
            <a:r>
              <a:rPr lang="en-US" sz="2400"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Europe </a:t>
            </a:r>
            <a:r>
              <a:rPr lang="en-US"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du Sud-Est, </a:t>
            </a:r>
            <a:r>
              <a:rPr lang="en-US" sz="2400"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Péninsule balkanique, </a:t>
            </a:r>
            <a:r>
              <a:rPr lang="fr-FR" sz="2400"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bordant </a:t>
            </a:r>
            <a:r>
              <a:rPr lang="fr-FR"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la mer Noire et le Danube</a:t>
            </a:r>
            <a:r>
              <a:rPr lang="en-US" sz="2400"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p>
          <a:p>
            <a:pPr lvl="1">
              <a:buFont typeface="Arial" panose="020B0604020202020204" pitchFamily="34" charset="0"/>
              <a:buChar char="•"/>
            </a:pPr>
            <a:r>
              <a:rPr lang="en-US" sz="2400" b="1"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Pays voisins: </a:t>
            </a:r>
            <a:r>
              <a:rPr lang="en-US" sz="2400"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Roumanie, Serbie, </a:t>
            </a:r>
            <a:r>
              <a:rPr lang="fr-FR"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République de Macédoine, Grèce, </a:t>
            </a:r>
            <a:r>
              <a:rPr lang="fr-FR" sz="2400"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Turquie</a:t>
            </a:r>
            <a:endParaRPr lang="en-US"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lvl="1">
              <a:buFont typeface="Arial" panose="020B0604020202020204" pitchFamily="34" charset="0"/>
              <a:buChar char="•"/>
            </a:pPr>
            <a:r>
              <a:rPr lang="en-US" sz="2400" b="1"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Superficie: 110 910 </a:t>
            </a:r>
            <a:r>
              <a:rPr lang="en-US" sz="2400" b="1"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km²</a:t>
            </a:r>
            <a:r>
              <a:rPr lang="en-US" sz="2400"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endParaRPr lang="en-US"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lvl="1">
              <a:buFont typeface="Arial" panose="020B0604020202020204" pitchFamily="34" charset="0"/>
              <a:buChar char="•"/>
            </a:pPr>
            <a:r>
              <a:rPr lang="en-US" sz="2400" b="1"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Population: </a:t>
            </a:r>
            <a:r>
              <a:rPr lang="en-US"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7 504 868</a:t>
            </a:r>
          </a:p>
          <a:p>
            <a:pPr lvl="1">
              <a:buFont typeface="Arial" panose="020B0604020202020204" pitchFamily="34" charset="0"/>
              <a:buChar char="•"/>
            </a:pPr>
            <a:r>
              <a:rPr lang="en-US" sz="2400" b="1"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Capitale:</a:t>
            </a:r>
            <a:r>
              <a:rPr lang="en-US" sz="2400"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Sofia</a:t>
            </a:r>
          </a:p>
          <a:p>
            <a:pPr marL="0" indent="0">
              <a:buNone/>
            </a:pPr>
            <a:endParaRPr lang="en-US" sz="28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endParaRPr lang="en-US" sz="28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endParaRPr lang="bg-BG" dirty="0"/>
          </a:p>
        </p:txBody>
      </p:sp>
      <p:pic>
        <p:nvPicPr>
          <p:cNvPr id="7" name="Picture 6"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89628">
            <a:off x="7477281" y="4550262"/>
            <a:ext cx="430916" cy="2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169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250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1000"/>
                                        <p:tgtEl>
                                          <p:spTgt spid="5">
                                            <p:bg/>
                                          </p:spTgt>
                                        </p:tgtEl>
                                      </p:cBhvr>
                                    </p:animEffect>
                                  </p:childTnLst>
                                </p:cTn>
                              </p:par>
                              <p:par>
                                <p:cTn id="16" presetID="10" presetClass="entr" presetSubtype="0" fill="hold" grpId="0" nodeType="withEffect">
                                  <p:stCondLst>
                                    <p:cond delay="375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par>
                                <p:cTn id="19" presetID="10" presetClass="entr" presetSubtype="0" fill="hold" grpId="0" nodeType="withEffect">
                                  <p:stCondLst>
                                    <p:cond delay="450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par>
                                <p:cTn id="22" presetID="10" presetClass="entr" presetSubtype="0" fill="hold" grpId="0" nodeType="withEffect">
                                  <p:stCondLst>
                                    <p:cond delay="450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par>
                                <p:cTn id="25" presetID="10" presetClass="entr" presetSubtype="0" fill="hold" grpId="0" nodeType="withEffect">
                                  <p:stCondLst>
                                    <p:cond delay="600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par>
                                <p:cTn id="28" presetID="10" presetClass="entr" presetSubtype="0" fill="hold" grpId="0" nodeType="withEffect">
                                  <p:stCondLst>
                                    <p:cond delay="675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par>
                                <p:cTn id="31" presetID="10" presetClass="entr" presetSubtype="0" fill="hold" grpId="0" nodeType="withEffect">
                                  <p:stCondLst>
                                    <p:cond delay="750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par>
                                <p:cTn id="34" presetID="2" presetClass="entr" presetSubtype="2" fill="hold" nodeType="withEffect">
                                  <p:stCondLst>
                                    <p:cond delay="37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1+#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7571184" cy="1143000"/>
          </a:xfrm>
        </p:spPr>
        <p:txBody>
          <a:bodyPr/>
          <a:lstStyle/>
          <a:p>
            <a:pPr algn="l"/>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Informations générales</a:t>
            </a:r>
            <a:r>
              <a:rPr lang="en-US" dirty="0" smtClean="0">
                <a:latin typeface="Times New Roman" panose="02020603050405020304" pitchFamily="18" charset="0"/>
                <a:cs typeface="Times New Roman" panose="02020603050405020304" pitchFamily="18" charset="0"/>
              </a:rPr>
              <a:t> </a:t>
            </a:r>
            <a:endParaRPr lang="bg-BG"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355976" y="188640"/>
            <a:ext cx="4932040" cy="4608512"/>
          </a:xfrm>
          <a:prstGeom prst="rect">
            <a:avLst/>
          </a:prstGeom>
          <a:blipFill dpi="0" rotWithShape="1">
            <a:blip r:embed="rId3">
              <a:alphaModFix amt="16000"/>
            </a:blip>
            <a:srcRect/>
            <a:stretch>
              <a:fillRect/>
            </a:stretch>
          </a:blipFill>
          <a:effectLst>
            <a:reflection blurRad="6350" stA="50000" endA="295" endPos="92000" dist="101600" dir="5400000" sy="-100000" algn="bl" rotWithShape="0"/>
          </a:effectLst>
        </p:spPr>
        <p:txBody>
          <a:bodyPr wrap="square" rtlCol="0">
            <a:spAutoFit/>
          </a:bodyPr>
          <a:lstStyle/>
          <a:p>
            <a:endParaRPr lang="bg-BG" dirty="0"/>
          </a:p>
        </p:txBody>
      </p:sp>
      <p:sp>
        <p:nvSpPr>
          <p:cNvPr id="3" name="Content Placeholder 2"/>
          <p:cNvSpPr>
            <a:spLocks noGrp="1"/>
          </p:cNvSpPr>
          <p:nvPr>
            <p:ph idx="1"/>
          </p:nvPr>
        </p:nvSpPr>
        <p:spPr>
          <a:xfrm>
            <a:off x="457200" y="1600199"/>
            <a:ext cx="5040000" cy="4500000"/>
          </a:xfrm>
          <a:solidFill>
            <a:schemeClr val="bg1">
              <a:alpha val="52000"/>
            </a:schemeClr>
          </a:solidFill>
        </p:spPr>
        <p:txBody>
          <a:bodyPr>
            <a:normAutofit/>
          </a:bodyPr>
          <a:lstStyle/>
          <a:p>
            <a:pPr lvl="1">
              <a:buFont typeface="Arial" panose="020B0604020202020204" pitchFamily="34" charset="0"/>
              <a:buChar char="•"/>
            </a:pPr>
            <a:endParaRPr lang="fr-FR" sz="24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b="1"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Langue: </a:t>
            </a:r>
            <a:r>
              <a:rPr lang="en-US" sz="2400"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Bulgare</a:t>
            </a:r>
            <a:endParaRPr lang="en-US"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lvl="1">
              <a:buFont typeface="Arial" panose="020B0604020202020204" pitchFamily="34" charset="0"/>
              <a:buChar char="•"/>
            </a:pP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Alphabet cyrillique</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b="1" dirty="0" err="1"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Monnaie</a:t>
            </a:r>
            <a:r>
              <a:rPr lang="en-US" sz="2400" b="1"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LEV (BGN)</a:t>
            </a:r>
            <a:endParaRPr lang="en-US"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lvl="1">
              <a:buFont typeface="Arial" panose="020B0604020202020204" pitchFamily="34" charset="0"/>
              <a:buChar char="•"/>
            </a:pPr>
            <a:r>
              <a:rPr lang="en-US" sz="2400" b="1"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Grandes villes </a:t>
            </a:r>
            <a:r>
              <a:rPr lang="bg-BG"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Plovdiv </a:t>
            </a:r>
            <a:r>
              <a:rPr lang="bg-BG" sz="2400"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a:t>
            </a:r>
            <a:r>
              <a:rPr lang="fr-FR"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la plus ancienne ville continuellement habitée en Europe et la cinquième plus ancienne ville du monde</a:t>
            </a:r>
            <a:r>
              <a:rPr lang="bg-BG" sz="2400"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Varna, </a:t>
            </a:r>
            <a:r>
              <a:rPr lang="en-US" sz="2400" dirty="0" err="1">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Bourgas</a:t>
            </a:r>
            <a:r>
              <a:rPr lang="en-US"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Veliko</a:t>
            </a:r>
            <a:r>
              <a:rPr lang="en-US"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err="1">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Tarnovo</a:t>
            </a:r>
            <a:r>
              <a:rPr lang="en-US"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a:t>
            </a:r>
            <a:r>
              <a:rPr lang="fr-FR"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l'ancienne capitale du deuxième royaume bulgare</a:t>
            </a:r>
            <a:r>
              <a:rPr lang="en-US" sz="2400" dirty="0" smtClean="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rPr>
              <a:t>)</a:t>
            </a:r>
            <a:endParaRPr lang="en-US" sz="2400" dirty="0">
              <a:solidFill>
                <a:schemeClr val="tx1">
                  <a:lumMod val="65000"/>
                  <a:lumOff val="35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endParaRPr lang="bg-BG" dirty="0"/>
          </a:p>
        </p:txBody>
      </p:sp>
    </p:spTree>
    <p:extLst>
      <p:ext uri="{BB962C8B-B14F-4D97-AF65-F5344CB8AC3E}">
        <p14:creationId xmlns:p14="http://schemas.microsoft.com/office/powerpoint/2010/main" val="12786005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00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childTnLst>
                                </p:cTn>
                              </p:par>
                              <p:par>
                                <p:cTn id="12" presetID="10" presetClass="entr" presetSubtype="0" fill="hold" grpId="0" nodeType="withEffect">
                                  <p:stCondLst>
                                    <p:cond delay="3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4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50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57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20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4824536" cy="994122"/>
          </a:xfrm>
        </p:spPr>
        <p:txBody>
          <a:bodyPr>
            <a:normAutofit/>
          </a:bodyPr>
          <a:lstStyle/>
          <a:p>
            <a:pPr algn="l"/>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Patrimoine </a:t>
            </a:r>
            <a:r>
              <a:rPr lang="en-US"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culturel</a:t>
            </a:r>
            <a:endParaRPr lang="bg-B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1560" y="1772816"/>
            <a:ext cx="5040000" cy="4500000"/>
          </a:xfrm>
          <a:solidFill>
            <a:schemeClr val="bg1">
              <a:alpha val="52000"/>
            </a:schemeClr>
          </a:solidFill>
        </p:spPr>
        <p:txBody>
          <a:bodyPr>
            <a:normAutofit lnSpcReduction="10000"/>
          </a:bodyPr>
          <a:lstStyle/>
          <a:p>
            <a:pPr lvl="1">
              <a:buFont typeface="Arial" panose="020B0604020202020204" pitchFamily="34" charset="0"/>
              <a:buChar char="•"/>
            </a:pP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fr-FR" sz="2400" b="1" dirty="0">
                <a:solidFill>
                  <a:schemeClr val="tx1">
                    <a:lumMod val="65000"/>
                    <a:lumOff val="35000"/>
                  </a:schemeClr>
                </a:solidFill>
                <a:latin typeface="Times New Roman" panose="02020603050405020304" pitchFamily="18" charset="0"/>
                <a:cs typeface="Times New Roman" panose="02020603050405020304" pitchFamily="18" charset="0"/>
              </a:rPr>
              <a:t>10 sites du patrimoine mondial </a:t>
            </a:r>
            <a:r>
              <a:rPr lang="fr-FR" sz="2400" b="1" dirty="0" smtClean="0">
                <a:solidFill>
                  <a:schemeClr val="tx1">
                    <a:lumMod val="65000"/>
                    <a:lumOff val="35000"/>
                  </a:schemeClr>
                </a:solidFill>
                <a:latin typeface="Times New Roman" panose="02020603050405020304" pitchFamily="18" charset="0"/>
                <a:cs typeface="Times New Roman" panose="02020603050405020304" pitchFamily="18" charset="0"/>
              </a:rPr>
              <a:t>reconnus par</a:t>
            </a:r>
            <a:r>
              <a:rPr lang="fr-FR" sz="24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fr-FR" sz="2400" dirty="0">
                <a:solidFill>
                  <a:schemeClr val="tx1">
                    <a:lumMod val="65000"/>
                    <a:lumOff val="35000"/>
                  </a:schemeClr>
                </a:solidFill>
                <a:latin typeface="Times New Roman" panose="02020603050405020304" pitchFamily="18" charset="0"/>
                <a:cs typeface="Times New Roman" panose="02020603050405020304" pitchFamily="18" charset="0"/>
              </a:rPr>
              <a:t>l</a:t>
            </a:r>
            <a:r>
              <a:rPr lang="fr-FR" sz="2400" b="1" dirty="0">
                <a:solidFill>
                  <a:schemeClr val="tx1">
                    <a:lumMod val="65000"/>
                    <a:lumOff val="35000"/>
                  </a:schemeClr>
                </a:solidFill>
                <a:latin typeface="Times New Roman" panose="02020603050405020304" pitchFamily="18" charset="0"/>
                <a:cs typeface="Times New Roman" panose="02020603050405020304" pitchFamily="18" charset="0"/>
              </a:rPr>
              <a:t>'UNESCO</a:t>
            </a:r>
            <a:r>
              <a:rPr lang="fr-FR" sz="2400" dirty="0">
                <a:solidFill>
                  <a:schemeClr val="tx1">
                    <a:lumMod val="65000"/>
                    <a:lumOff val="35000"/>
                  </a:schemeClr>
                </a:solidFill>
                <a:latin typeface="Times New Roman" panose="02020603050405020304" pitchFamily="18" charset="0"/>
                <a:cs typeface="Times New Roman" panose="02020603050405020304" pitchFamily="18" charset="0"/>
              </a:rPr>
              <a:t> en </a:t>
            </a:r>
            <a:r>
              <a:rPr lang="fr-FR" sz="2400" dirty="0" smtClean="0">
                <a:solidFill>
                  <a:schemeClr val="tx1">
                    <a:lumMod val="65000"/>
                    <a:lumOff val="35000"/>
                  </a:schemeClr>
                </a:solidFill>
                <a:latin typeface="Times New Roman" panose="02020603050405020304" pitchFamily="18" charset="0"/>
                <a:cs typeface="Times New Roman" panose="02020603050405020304" pitchFamily="18" charset="0"/>
              </a:rPr>
              <a:t>Bulgarie</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Civilisations Thrace</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b="1" dirty="0">
                <a:solidFill>
                  <a:schemeClr val="tx1">
                    <a:lumMod val="65000"/>
                    <a:lumOff val="35000"/>
                  </a:schemeClr>
                </a:solidFill>
                <a:latin typeface="Times New Roman" panose="02020603050405020304" pitchFamily="18" charset="0"/>
                <a:cs typeface="Times New Roman" panose="02020603050405020304" pitchFamily="18" charset="0"/>
              </a:rPr>
              <a:t>Byzantine</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et </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Romaine</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 </a:t>
            </a:r>
          </a:p>
          <a:p>
            <a:pPr lvl="1">
              <a:buFont typeface="Arial" panose="020B0604020202020204" pitchFamily="34" charset="0"/>
              <a:buChar char="•"/>
            </a:pPr>
            <a:r>
              <a:rPr lang="en-US" sz="2400" b="1" dirty="0">
                <a:solidFill>
                  <a:schemeClr val="tx1">
                    <a:lumMod val="65000"/>
                    <a:lumOff val="35000"/>
                  </a:schemeClr>
                </a:solidFill>
                <a:latin typeface="Times New Roman" panose="02020603050405020304" pitchFamily="18" charset="0"/>
                <a:cs typeface="Times New Roman" panose="02020603050405020304" pitchFamily="18" charset="0"/>
              </a:rPr>
              <a:t>Monastères </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médiévaux</a:t>
            </a:r>
          </a:p>
          <a:p>
            <a:r>
              <a:rPr lang="fr-FR" sz="2400" b="1" dirty="0">
                <a:solidFill>
                  <a:schemeClr val="tx1">
                    <a:lumMod val="65000"/>
                    <a:lumOff val="35000"/>
                  </a:schemeClr>
                </a:solidFill>
                <a:latin typeface="Times New Roman" panose="02020603050405020304" pitchFamily="18" charset="0"/>
                <a:cs typeface="Times New Roman" panose="02020603050405020304" pitchFamily="18" charset="0"/>
              </a:rPr>
              <a:t>Voix bulgares extraordinaires </a:t>
            </a:r>
            <a:r>
              <a:rPr lang="fr-FR" sz="2400" dirty="0">
                <a:solidFill>
                  <a:schemeClr val="tx1">
                    <a:lumMod val="65000"/>
                    <a:lumOff val="35000"/>
                  </a:schemeClr>
                </a:solidFill>
                <a:latin typeface="Times New Roman" panose="02020603050405020304" pitchFamily="18" charset="0"/>
                <a:cs typeface="Times New Roman" panose="02020603050405020304" pitchFamily="18" charset="0"/>
              </a:rPr>
              <a:t>(une chanson folklorique bulgare volant à travers l'espace sur le </a:t>
            </a:r>
            <a:r>
              <a:rPr lang="fr-FR" sz="2400" b="1" dirty="0">
                <a:solidFill>
                  <a:schemeClr val="tx1">
                    <a:lumMod val="65000"/>
                    <a:lumOff val="35000"/>
                  </a:schemeClr>
                </a:solidFill>
                <a:latin typeface="Times New Roman" panose="02020603050405020304" pitchFamily="18" charset="0"/>
                <a:cs typeface="Times New Roman" panose="02020603050405020304" pitchFamily="18" charset="0"/>
              </a:rPr>
              <a:t>vaisseau spatial Voyager</a:t>
            </a:r>
            <a:r>
              <a:rPr lang="fr-FR" sz="2400" dirty="0">
                <a:solidFill>
                  <a:schemeClr val="tx1">
                    <a:lumMod val="65000"/>
                    <a:lumOff val="35000"/>
                  </a:schemeClr>
                </a:solidFill>
                <a:latin typeface="Times New Roman" panose="02020603050405020304" pitchFamily="18" charset="0"/>
                <a:cs typeface="Times New Roman" panose="02020603050405020304" pitchFamily="18" charset="0"/>
              </a:rPr>
              <a:t>), chanteurs d'opéra célèbres dans le monde entier</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bg-BG"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8988" y="15866"/>
            <a:ext cx="2052001" cy="134030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4778"/>
          <a:stretch/>
        </p:blipFill>
        <p:spPr>
          <a:xfrm>
            <a:off x="7091720" y="1344837"/>
            <a:ext cx="2061409" cy="138960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5022"/>
          <a:stretch/>
        </p:blipFill>
        <p:spPr>
          <a:xfrm>
            <a:off x="7098988" y="2734437"/>
            <a:ext cx="2061408" cy="1393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8988" y="5502306"/>
            <a:ext cx="2045012" cy="1368000"/>
          </a:xfrm>
          <a:prstGeom prst="rect">
            <a:avLst/>
          </a:prstGeom>
        </p:spPr>
      </p:pic>
      <p:pic>
        <p:nvPicPr>
          <p:cNvPr id="3074" name="Picture 2" descr="Image result for ивановски скални църкви">
            <a:extLst>
              <a:ext uri="{FF2B5EF4-FFF2-40B4-BE49-F238E27FC236}">
                <a16:creationId xmlns:a16="http://schemas.microsoft.com/office/drawing/2014/main" id="{348A89E6-6AA0-4A63-9EFC-63A87368AB9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3692" y="4134306"/>
            <a:ext cx="2052000" cy="13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6005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childTnLst>
                                </p:cTn>
                              </p:par>
                              <p:par>
                                <p:cTn id="12" presetID="10" presetClass="entr" presetSubtype="0" fill="hold" grpId="0" nodeType="withEffect">
                                  <p:stCondLst>
                                    <p:cond delay="275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3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35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35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2" presetClass="entr" presetSubtype="2" fill="hold" nodeType="withEffect">
                                  <p:stCondLst>
                                    <p:cond delay="275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35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4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1+#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5000"/>
                                  </p:stCondLst>
                                  <p:childTnLst>
                                    <p:set>
                                      <p:cBhvr>
                                        <p:cTn id="39" dur="1" fill="hold">
                                          <p:stCondLst>
                                            <p:cond delay="0"/>
                                          </p:stCondLst>
                                        </p:cTn>
                                        <p:tgtEl>
                                          <p:spTgt spid="3074"/>
                                        </p:tgtEl>
                                        <p:attrNameLst>
                                          <p:attrName>style.visibility</p:attrName>
                                        </p:attrNameLst>
                                      </p:cBhvr>
                                      <p:to>
                                        <p:strVal val="visible"/>
                                      </p:to>
                                    </p:set>
                                    <p:anim calcmode="lin" valueType="num">
                                      <p:cBhvr additive="base">
                                        <p:cTn id="40" dur="500" fill="hold"/>
                                        <p:tgtEl>
                                          <p:spTgt spid="3074"/>
                                        </p:tgtEl>
                                        <p:attrNameLst>
                                          <p:attrName>ppt_x</p:attrName>
                                        </p:attrNameLst>
                                      </p:cBhvr>
                                      <p:tavLst>
                                        <p:tav tm="0">
                                          <p:val>
                                            <p:strVal val="1+#ppt_w/2"/>
                                          </p:val>
                                        </p:tav>
                                        <p:tav tm="100000">
                                          <p:val>
                                            <p:strVal val="#ppt_x"/>
                                          </p:val>
                                        </p:tav>
                                      </p:tavLst>
                                    </p:anim>
                                    <p:anim calcmode="lin" valueType="num">
                                      <p:cBhvr additive="base">
                                        <p:cTn id="41" dur="500" fill="hold"/>
                                        <p:tgtEl>
                                          <p:spTgt spid="3074"/>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575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4159" y="0"/>
            <a:ext cx="2069841" cy="13787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4509120"/>
            <a:ext cx="9144000" cy="2348880"/>
          </a:xfrm>
          <a:prstGeom prst="rect">
            <a:avLst/>
          </a:prstGeom>
          <a:blipFill dpi="0" rotWithShape="1">
            <a:blip r:embed="rId5">
              <a:alphaModFix amt="45000"/>
            </a:blip>
            <a:srcRect/>
            <a:stretch>
              <a:fillRect/>
            </a:stretch>
          </a:blipFill>
        </p:spPr>
        <p:txBody>
          <a:bodyPr wrap="square" rtlCol="0">
            <a:spAutoFit/>
          </a:bodyPr>
          <a:lstStyle/>
          <a:p>
            <a:endParaRPr lang="bg-BG" dirty="0"/>
          </a:p>
        </p:txBody>
      </p:sp>
      <p:sp>
        <p:nvSpPr>
          <p:cNvPr id="2" name="Title 1"/>
          <p:cNvSpPr>
            <a:spLocks noGrp="1"/>
          </p:cNvSpPr>
          <p:nvPr>
            <p:ph type="title"/>
          </p:nvPr>
        </p:nvSpPr>
        <p:spPr>
          <a:xfrm>
            <a:off x="1115616" y="188640"/>
            <a:ext cx="7571184" cy="1143000"/>
          </a:xfrm>
        </p:spPr>
        <p:txBody>
          <a:bodyPr>
            <a:normAutofit/>
          </a:bodyPr>
          <a:lstStyle/>
          <a:p>
            <a:pPr algn="l"/>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Nature</a:t>
            </a:r>
            <a:endParaRPr lang="bg-B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467544" y="1628800"/>
            <a:ext cx="5040000" cy="4500000"/>
          </a:xfrm>
          <a:solidFill>
            <a:schemeClr val="bg1">
              <a:alpha val="52000"/>
            </a:schemeClr>
          </a:solidFill>
        </p:spPr>
        <p:txBody>
          <a:bodyPr>
            <a:normAutofit lnSpcReduction="10000"/>
          </a:bodyPr>
          <a:lstStyle/>
          <a:p>
            <a:pPr lvl="1">
              <a:buFont typeface="Arial" panose="020B0604020202020204" pitchFamily="34" charset="0"/>
              <a:buChar char="•"/>
            </a:pP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Vallées</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fertiles</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Forêts</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dirty="0" err="1">
                <a:solidFill>
                  <a:schemeClr val="tx1">
                    <a:lumMod val="65000"/>
                    <a:lumOff val="35000"/>
                  </a:schemeClr>
                </a:solidFill>
                <a:latin typeface="Times New Roman" panose="02020603050405020304" pitchFamily="18" charset="0"/>
                <a:cs typeface="Times New Roman" panose="02020603050405020304" pitchFamily="18" charset="0"/>
              </a:rPr>
              <a:t>vastes</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 et </a:t>
            </a:r>
            <a:r>
              <a:rPr lang="en-US" sz="2400" dirty="0" err="1" smtClean="0">
                <a:solidFill>
                  <a:schemeClr val="tx1">
                    <a:lumMod val="65000"/>
                    <a:lumOff val="35000"/>
                  </a:schemeClr>
                </a:solidFill>
                <a:latin typeface="Times New Roman" panose="02020603050405020304" pitchFamily="18" charset="0"/>
                <a:cs typeface="Times New Roman" panose="02020603050405020304" pitchFamily="18" charset="0"/>
              </a:rPr>
              <a:t>variées</a:t>
            </a:r>
            <a:endParaRPr lang="en-US" sz="24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fr-FR" sz="2400" b="1" dirty="0" smtClean="0">
                <a:solidFill>
                  <a:schemeClr val="tx1">
                    <a:lumMod val="65000"/>
                    <a:lumOff val="35000"/>
                  </a:schemeClr>
                </a:solidFill>
                <a:latin typeface="Times New Roman" panose="02020603050405020304" pitchFamily="18" charset="0"/>
                <a:cs typeface="Times New Roman" panose="02020603050405020304" pitchFamily="18" charset="0"/>
              </a:rPr>
              <a:t>Hautes montagnes </a:t>
            </a:r>
            <a:r>
              <a:rPr lang="fr-FR" sz="24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fr-FR" sz="2400" dirty="0" smtClean="0">
                <a:solidFill>
                  <a:schemeClr val="tx1">
                    <a:lumMod val="65000"/>
                    <a:lumOff val="35000"/>
                  </a:schemeClr>
                </a:solidFill>
                <a:latin typeface="Times New Roman" panose="02020603050405020304" pitchFamily="18" charset="0"/>
                <a:cs typeface="Times New Roman" panose="02020603050405020304" pitchFamily="18" charset="0"/>
              </a:rPr>
              <a:t>Sommet de </a:t>
            </a:r>
            <a:r>
              <a:rPr lang="fr-FR" sz="2400" b="1" dirty="0" smtClean="0">
                <a:solidFill>
                  <a:schemeClr val="tx1">
                    <a:lumMod val="65000"/>
                    <a:lumOff val="35000"/>
                  </a:schemeClr>
                </a:solidFill>
                <a:latin typeface="Times New Roman" panose="02020603050405020304" pitchFamily="18" charset="0"/>
                <a:cs typeface="Times New Roman" panose="02020603050405020304" pitchFamily="18" charset="0"/>
              </a:rPr>
              <a:t>Musala</a:t>
            </a:r>
            <a:r>
              <a:rPr lang="fr-FR" sz="24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fr-FR" sz="2400" dirty="0">
                <a:solidFill>
                  <a:schemeClr val="tx1">
                    <a:lumMod val="65000"/>
                    <a:lumOff val="35000"/>
                  </a:schemeClr>
                </a:solidFill>
                <a:latin typeface="Times New Roman" panose="02020603050405020304" pitchFamily="18" charset="0"/>
                <a:cs typeface="Times New Roman" panose="02020603050405020304" pitchFamily="18" charset="0"/>
              </a:rPr>
              <a:t>2925m, </a:t>
            </a:r>
            <a:r>
              <a:rPr lang="fr-FR" sz="2400" b="1" dirty="0">
                <a:solidFill>
                  <a:schemeClr val="tx1">
                    <a:lumMod val="65000"/>
                    <a:lumOff val="35000"/>
                  </a:schemeClr>
                </a:solidFill>
                <a:latin typeface="Times New Roman" panose="02020603050405020304" pitchFamily="18" charset="0"/>
                <a:cs typeface="Times New Roman" panose="02020603050405020304" pitchFamily="18" charset="0"/>
              </a:rPr>
              <a:t>le plus haut sommet </a:t>
            </a:r>
            <a:r>
              <a:rPr lang="fr-FR" sz="2400" dirty="0">
                <a:solidFill>
                  <a:schemeClr val="tx1">
                    <a:lumMod val="65000"/>
                    <a:lumOff val="35000"/>
                  </a:schemeClr>
                </a:solidFill>
                <a:latin typeface="Times New Roman" panose="02020603050405020304" pitchFamily="18" charset="0"/>
                <a:cs typeface="Times New Roman" panose="02020603050405020304" pitchFamily="18" charset="0"/>
              </a:rPr>
              <a:t>de la péninsule </a:t>
            </a:r>
            <a:r>
              <a:rPr lang="fr-FR" sz="2400" dirty="0" smtClean="0">
                <a:solidFill>
                  <a:schemeClr val="tx1">
                    <a:lumMod val="65000"/>
                    <a:lumOff val="35000"/>
                  </a:schemeClr>
                </a:solidFill>
                <a:latin typeface="Times New Roman" panose="02020603050405020304" pitchFamily="18" charset="0"/>
                <a:cs typeface="Times New Roman" panose="02020603050405020304" pitchFamily="18" charset="0"/>
              </a:rPr>
              <a:t>balkanique</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Belle </a:t>
            </a:r>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côte</a:t>
            </a:r>
            <a:endParaRPr lang="en-US" sz="24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fr-FR" sz="2400" b="1" dirty="0" smtClean="0">
                <a:solidFill>
                  <a:schemeClr val="tx1">
                    <a:lumMod val="65000"/>
                    <a:lumOff val="35000"/>
                  </a:schemeClr>
                </a:solidFill>
                <a:latin typeface="Times New Roman" panose="02020603050405020304" pitchFamily="18" charset="0"/>
                <a:cs typeface="Times New Roman" panose="02020603050405020304" pitchFamily="18" charset="0"/>
              </a:rPr>
              <a:t>Vallée</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des </a:t>
            </a:r>
            <a:r>
              <a:rPr lang="fr-FR" sz="2400" b="1" dirty="0" smtClean="0">
                <a:solidFill>
                  <a:schemeClr val="tx1">
                    <a:lumMod val="65000"/>
                    <a:lumOff val="35000"/>
                  </a:schemeClr>
                </a:solidFill>
                <a:latin typeface="Times New Roman" panose="02020603050405020304" pitchFamily="18" charset="0"/>
                <a:cs typeface="Times New Roman" panose="02020603050405020304" pitchFamily="18" charset="0"/>
              </a:rPr>
              <a:t>roses</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Excellentes </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conditions pour </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l'agriculture </a:t>
            </a:r>
            <a:endParaRPr lang="en-US" sz="2400" b="1"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bg-BG" dirty="0"/>
          </a:p>
        </p:txBody>
      </p:sp>
      <p:pic>
        <p:nvPicPr>
          <p:cNvPr id="2056" name="Picture 8" descr="Image result for &amp;dcy;&amp;ocy;&amp;lcy;&amp;icy;&amp;ncy;&amp;acy;&amp;tcy;&amp;acy; &amp;ncy;&amp;acy; &amp;rcy;&amp;ocy;&amp;zcy;&amp;icy;&amp;tcy;&amp;iec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4159" y="2754204"/>
            <a:ext cx="2069841" cy="13858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4159" y="1392033"/>
            <a:ext cx="2069841" cy="13902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74158" y="4140019"/>
            <a:ext cx="2069841" cy="13798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Image result for &amp;scy;&amp;lcy;&amp;hardcy;&amp;ncy;&amp;chcy;&amp;ocy;&amp;gcy;&amp;lcy;&amp;iecy;&amp;dcy;  &amp;bcy;&amp;hardcy;&amp;lcy;&amp;gcy;&amp;acy;&amp;rcy;&amp;icy;&amp;yac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3016"/>
          <a:stretch/>
        </p:blipFill>
        <p:spPr bwMode="auto">
          <a:xfrm>
            <a:off x="7074160" y="5519913"/>
            <a:ext cx="2069839" cy="133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057481"/>
      </p:ext>
    </p:extLst>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1000"/>
                                        <p:tgtEl>
                                          <p:spTgt spid="5">
                                            <p:bg/>
                                          </p:spTgt>
                                        </p:tgtEl>
                                      </p:cBhvr>
                                    </p:animEffect>
                                  </p:childTnLst>
                                </p:cTn>
                              </p:par>
                              <p:par>
                                <p:cTn id="12" presetID="10" presetClass="entr" presetSubtype="0" fill="hold" grpId="0" nodeType="withEffect">
                                  <p:stCondLst>
                                    <p:cond delay="275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par>
                                <p:cTn id="15" presetID="10" presetClass="entr" presetSubtype="0" fill="hold" grpId="0" nodeType="withEffect">
                                  <p:stCondLst>
                                    <p:cond delay="350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425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grpId="0" nodeType="withEffect">
                                  <p:stCondLst>
                                    <p:cond delay="50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575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grpId="0" nodeType="withEffect">
                                  <p:stCondLst>
                                    <p:cond delay="650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grpId="0" nodeType="withEffect">
                                  <p:stCondLst>
                                    <p:cond delay="20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3000"/>
                                        <p:tgtEl>
                                          <p:spTgt spid="7"/>
                                        </p:tgtEl>
                                      </p:cBhvr>
                                    </p:animEffect>
                                  </p:childTnLst>
                                </p:cTn>
                              </p:par>
                              <p:par>
                                <p:cTn id="33" presetID="2" presetClass="entr" presetSubtype="2" fill="hold" nodeType="withEffect">
                                  <p:stCondLst>
                                    <p:cond delay="2000"/>
                                  </p:stCondLst>
                                  <p:childTnLst>
                                    <p:set>
                                      <p:cBhvr>
                                        <p:cTn id="34" dur="1" fill="hold">
                                          <p:stCondLst>
                                            <p:cond delay="0"/>
                                          </p:stCondLst>
                                        </p:cTn>
                                        <p:tgtEl>
                                          <p:spTgt spid="2050"/>
                                        </p:tgtEl>
                                        <p:attrNameLst>
                                          <p:attrName>style.visibility</p:attrName>
                                        </p:attrNameLst>
                                      </p:cBhvr>
                                      <p:to>
                                        <p:strVal val="visible"/>
                                      </p:to>
                                    </p:set>
                                    <p:anim calcmode="lin" valueType="num">
                                      <p:cBhvr additive="base">
                                        <p:cTn id="35" dur="750" fill="hold"/>
                                        <p:tgtEl>
                                          <p:spTgt spid="2050"/>
                                        </p:tgtEl>
                                        <p:attrNameLst>
                                          <p:attrName>ppt_x</p:attrName>
                                        </p:attrNameLst>
                                      </p:cBhvr>
                                      <p:tavLst>
                                        <p:tav tm="0">
                                          <p:val>
                                            <p:strVal val="1+#ppt_w/2"/>
                                          </p:val>
                                        </p:tav>
                                        <p:tav tm="100000">
                                          <p:val>
                                            <p:strVal val="#ppt_x"/>
                                          </p:val>
                                        </p:tav>
                                      </p:tavLst>
                                    </p:anim>
                                    <p:anim calcmode="lin" valueType="num">
                                      <p:cBhvr additive="base">
                                        <p:cTn id="36" dur="750" fill="hold"/>
                                        <p:tgtEl>
                                          <p:spTgt spid="2050"/>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3000"/>
                                  </p:stCondLst>
                                  <p:childTnLst>
                                    <p:set>
                                      <p:cBhvr>
                                        <p:cTn id="38" dur="1" fill="hold">
                                          <p:stCondLst>
                                            <p:cond delay="0"/>
                                          </p:stCondLst>
                                        </p:cTn>
                                        <p:tgtEl>
                                          <p:spTgt spid="2052"/>
                                        </p:tgtEl>
                                        <p:attrNameLst>
                                          <p:attrName>style.visibility</p:attrName>
                                        </p:attrNameLst>
                                      </p:cBhvr>
                                      <p:to>
                                        <p:strVal val="visible"/>
                                      </p:to>
                                    </p:set>
                                    <p:anim calcmode="lin" valueType="num">
                                      <p:cBhvr additive="base">
                                        <p:cTn id="39" dur="750" fill="hold"/>
                                        <p:tgtEl>
                                          <p:spTgt spid="2052"/>
                                        </p:tgtEl>
                                        <p:attrNameLst>
                                          <p:attrName>ppt_x</p:attrName>
                                        </p:attrNameLst>
                                      </p:cBhvr>
                                      <p:tavLst>
                                        <p:tav tm="0">
                                          <p:val>
                                            <p:strVal val="1+#ppt_w/2"/>
                                          </p:val>
                                        </p:tav>
                                        <p:tav tm="100000">
                                          <p:val>
                                            <p:strVal val="#ppt_x"/>
                                          </p:val>
                                        </p:tav>
                                      </p:tavLst>
                                    </p:anim>
                                    <p:anim calcmode="lin" valueType="num">
                                      <p:cBhvr additive="base">
                                        <p:cTn id="40" dur="750" fill="hold"/>
                                        <p:tgtEl>
                                          <p:spTgt spid="205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4000"/>
                                  </p:stCondLst>
                                  <p:childTnLst>
                                    <p:set>
                                      <p:cBhvr>
                                        <p:cTn id="42" dur="1" fill="hold">
                                          <p:stCondLst>
                                            <p:cond delay="0"/>
                                          </p:stCondLst>
                                        </p:cTn>
                                        <p:tgtEl>
                                          <p:spTgt spid="2056"/>
                                        </p:tgtEl>
                                        <p:attrNameLst>
                                          <p:attrName>style.visibility</p:attrName>
                                        </p:attrNameLst>
                                      </p:cBhvr>
                                      <p:to>
                                        <p:strVal val="visible"/>
                                      </p:to>
                                    </p:set>
                                    <p:anim calcmode="lin" valueType="num">
                                      <p:cBhvr additive="base">
                                        <p:cTn id="43" dur="750" fill="hold"/>
                                        <p:tgtEl>
                                          <p:spTgt spid="2056"/>
                                        </p:tgtEl>
                                        <p:attrNameLst>
                                          <p:attrName>ppt_x</p:attrName>
                                        </p:attrNameLst>
                                      </p:cBhvr>
                                      <p:tavLst>
                                        <p:tav tm="0">
                                          <p:val>
                                            <p:strVal val="1+#ppt_w/2"/>
                                          </p:val>
                                        </p:tav>
                                        <p:tav tm="100000">
                                          <p:val>
                                            <p:strVal val="#ppt_x"/>
                                          </p:val>
                                        </p:tav>
                                      </p:tavLst>
                                    </p:anim>
                                    <p:anim calcmode="lin" valueType="num">
                                      <p:cBhvr additive="base">
                                        <p:cTn id="44" dur="750" fill="hold"/>
                                        <p:tgtEl>
                                          <p:spTgt spid="2056"/>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5000"/>
                                  </p:stCondLst>
                                  <p:childTnLst>
                                    <p:set>
                                      <p:cBhvr>
                                        <p:cTn id="46" dur="1" fill="hold">
                                          <p:stCondLst>
                                            <p:cond delay="0"/>
                                          </p:stCondLst>
                                        </p:cTn>
                                        <p:tgtEl>
                                          <p:spTgt spid="2054"/>
                                        </p:tgtEl>
                                        <p:attrNameLst>
                                          <p:attrName>style.visibility</p:attrName>
                                        </p:attrNameLst>
                                      </p:cBhvr>
                                      <p:to>
                                        <p:strVal val="visible"/>
                                      </p:to>
                                    </p:set>
                                    <p:anim calcmode="lin" valueType="num">
                                      <p:cBhvr additive="base">
                                        <p:cTn id="47" dur="750" fill="hold"/>
                                        <p:tgtEl>
                                          <p:spTgt spid="2054"/>
                                        </p:tgtEl>
                                        <p:attrNameLst>
                                          <p:attrName>ppt_x</p:attrName>
                                        </p:attrNameLst>
                                      </p:cBhvr>
                                      <p:tavLst>
                                        <p:tav tm="0">
                                          <p:val>
                                            <p:strVal val="1+#ppt_w/2"/>
                                          </p:val>
                                        </p:tav>
                                        <p:tav tm="100000">
                                          <p:val>
                                            <p:strVal val="#ppt_x"/>
                                          </p:val>
                                        </p:tav>
                                      </p:tavLst>
                                    </p:anim>
                                    <p:anim calcmode="lin" valueType="num">
                                      <p:cBhvr additive="base">
                                        <p:cTn id="48" dur="750" fill="hold"/>
                                        <p:tgtEl>
                                          <p:spTgt spid="2054"/>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600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750" fill="hold"/>
                                        <p:tgtEl>
                                          <p:spTgt spid="3"/>
                                        </p:tgtEl>
                                        <p:attrNameLst>
                                          <p:attrName>ppt_x</p:attrName>
                                        </p:attrNameLst>
                                      </p:cBhvr>
                                      <p:tavLst>
                                        <p:tav tm="0">
                                          <p:val>
                                            <p:strVal val="1+#ppt_w/2"/>
                                          </p:val>
                                        </p:tav>
                                        <p:tav tm="100000">
                                          <p:val>
                                            <p:strVal val="#ppt_x"/>
                                          </p:val>
                                        </p:tav>
                                      </p:tavLst>
                                    </p:anim>
                                    <p:anim calcmode="lin" valueType="num">
                                      <p:cBhvr additive="base">
                                        <p:cTn id="52"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5"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97768"/>
            <a:ext cx="7643192" cy="1143000"/>
          </a:xfrm>
        </p:spPr>
        <p:txBody>
          <a:bodyPr/>
          <a:lstStyle/>
          <a:p>
            <a:pPr algn="l"/>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Tourisme </a:t>
            </a:r>
            <a:endParaRPr lang="bg-B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5040000" cy="4500000"/>
          </a:xfrm>
          <a:solidFill>
            <a:schemeClr val="bg1">
              <a:alpha val="52000"/>
            </a:schemeClr>
          </a:solidFill>
        </p:spPr>
        <p:txBody>
          <a:bodyPr>
            <a:normAutofit/>
          </a:bodyPr>
          <a:lstStyle/>
          <a:p>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b="1" dirty="0">
                <a:solidFill>
                  <a:schemeClr val="tx1">
                    <a:lumMod val="65000"/>
                    <a:lumOff val="35000"/>
                  </a:schemeClr>
                </a:solidFill>
                <a:latin typeface="Times New Roman" panose="02020603050405020304" pitchFamily="18" charset="0"/>
                <a:cs typeface="Times New Roman" panose="02020603050405020304" pitchFamily="18" charset="0"/>
              </a:rPr>
              <a:t>Tourisme </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côtier</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fr-FR" sz="2400" b="1" dirty="0">
                <a:solidFill>
                  <a:schemeClr val="tx1">
                    <a:lumMod val="65000"/>
                    <a:lumOff val="35000"/>
                  </a:schemeClr>
                </a:solidFill>
                <a:latin typeface="Times New Roman" panose="02020603050405020304" pitchFamily="18" charset="0"/>
                <a:cs typeface="Times New Roman" panose="02020603050405020304" pitchFamily="18" charset="0"/>
              </a:rPr>
              <a:t>Tourisme de montagne et de </a:t>
            </a:r>
            <a:r>
              <a:rPr lang="fr-FR" sz="2400" b="1" dirty="0" smtClean="0">
                <a:solidFill>
                  <a:schemeClr val="tx1">
                    <a:lumMod val="65000"/>
                    <a:lumOff val="35000"/>
                  </a:schemeClr>
                </a:solidFill>
                <a:latin typeface="Times New Roman" panose="02020603050405020304" pitchFamily="18" charset="0"/>
                <a:cs typeface="Times New Roman" panose="02020603050405020304" pitchFamily="18" charset="0"/>
              </a:rPr>
              <a:t>ski</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Tourisme </a:t>
            </a:r>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écologique</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b="1" dirty="0" err="1">
                <a:solidFill>
                  <a:schemeClr val="tx1">
                    <a:lumMod val="65000"/>
                    <a:lumOff val="35000"/>
                  </a:schemeClr>
                </a:solidFill>
                <a:latin typeface="Times New Roman" panose="02020603050405020304" pitchFamily="18" charset="0"/>
                <a:cs typeface="Times New Roman" panose="02020603050405020304" pitchFamily="18" charset="0"/>
              </a:rPr>
              <a:t>Balnéologie</a:t>
            </a:r>
            <a:r>
              <a:rPr lang="en-US" sz="2400" b="1" dirty="0">
                <a:solidFill>
                  <a:schemeClr val="tx1">
                    <a:lumMod val="65000"/>
                    <a:lumOff val="35000"/>
                  </a:schemeClr>
                </a:solidFill>
                <a:latin typeface="Times New Roman" panose="02020603050405020304" pitchFamily="18" charset="0"/>
                <a:cs typeface="Times New Roman" panose="02020603050405020304" pitchFamily="18" charset="0"/>
              </a:rPr>
              <a:t> et Tourisme </a:t>
            </a:r>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balnéaire</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 (SPA)</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Tourisme </a:t>
            </a:r>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culturel</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b="1" dirty="0">
                <a:solidFill>
                  <a:schemeClr val="tx1">
                    <a:lumMod val="65000"/>
                    <a:lumOff val="35000"/>
                  </a:schemeClr>
                </a:solidFill>
                <a:latin typeface="Times New Roman" panose="02020603050405020304" pitchFamily="18" charset="0"/>
                <a:cs typeface="Times New Roman" panose="02020603050405020304" pitchFamily="18" charset="0"/>
              </a:rPr>
              <a:t>Tourisme de </a:t>
            </a:r>
            <a:r>
              <a:rPr lang="en-US" sz="2400" b="1" dirty="0" smtClean="0">
                <a:solidFill>
                  <a:schemeClr val="tx1">
                    <a:lumMod val="65000"/>
                    <a:lumOff val="35000"/>
                  </a:schemeClr>
                </a:solidFill>
                <a:latin typeface="Times New Roman" panose="02020603050405020304" pitchFamily="18" charset="0"/>
                <a:cs typeface="Times New Roman" panose="02020603050405020304" pitchFamily="18" charset="0"/>
              </a:rPr>
              <a:t>chasse</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b="1" dirty="0">
                <a:solidFill>
                  <a:schemeClr val="tx1">
                    <a:lumMod val="65000"/>
                    <a:lumOff val="35000"/>
                  </a:schemeClr>
                </a:solidFill>
                <a:latin typeface="Times New Roman" panose="02020603050405020304" pitchFamily="18" charset="0"/>
                <a:cs typeface="Times New Roman" panose="02020603050405020304" pitchFamily="18" charset="0"/>
              </a:rPr>
              <a:t>Tourisme </a:t>
            </a:r>
            <a:r>
              <a:rPr lang="en-US" sz="2400" b="1" dirty="0" err="1" smtClean="0">
                <a:solidFill>
                  <a:schemeClr val="tx1">
                    <a:lumMod val="65000"/>
                    <a:lumOff val="35000"/>
                  </a:schemeClr>
                </a:solidFill>
                <a:latin typeface="Times New Roman" panose="02020603050405020304" pitchFamily="18" charset="0"/>
                <a:cs typeface="Times New Roman" panose="02020603050405020304" pitchFamily="18" charset="0"/>
              </a:rPr>
              <a:t>oenologique</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bg-BG" sz="2400" dirty="0">
              <a:latin typeface="Times New Roman" panose="02020603050405020304" pitchFamily="18" charset="0"/>
              <a:cs typeface="Times New Roman" panose="02020603050405020304" pitchFamily="18" charset="0"/>
            </a:endParaRPr>
          </a:p>
        </p:txBody>
      </p:sp>
      <p:pic>
        <p:nvPicPr>
          <p:cNvPr id="4" name="Picture 6"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9"/>
          <a:stretch/>
        </p:blipFill>
        <p:spPr bwMode="auto">
          <a:xfrm>
            <a:off x="7097133" y="2735676"/>
            <a:ext cx="2058749" cy="136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 r="-177"/>
          <a:stretch/>
        </p:blipFill>
        <p:spPr bwMode="auto">
          <a:xfrm>
            <a:off x="7101729" y="6235"/>
            <a:ext cx="2054153"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1729" y="1368000"/>
            <a:ext cx="2063348" cy="13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88" y="6274835"/>
            <a:ext cx="2051720" cy="583165"/>
          </a:xfrm>
          <a:prstGeom prst="rect">
            <a:avLst/>
          </a:prstGeom>
        </p:spPr>
      </p:pic>
      <p:pic>
        <p:nvPicPr>
          <p:cNvPr id="4101" name="Picture 5" descr="Image result for &amp;rcy;&amp;icy;&amp;lcy;&amp;scy;&amp;kcy;&amp;icy; &amp;mcy;&amp;acy;&amp;ncy;&amp;acy;&amp;scy;&amp;tcy;&amp;icy;&amp;rcy; &amp;bcy;&amp;hardcy;&amp;lcy;&amp;gcy;&amp;acy;&amp;rcy;&amp;icy;&amp;yac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5577" y="5490000"/>
            <a:ext cx="2058423" cy="13680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Related imag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746"/>
          <a:stretch/>
        </p:blipFill>
        <p:spPr bwMode="auto">
          <a:xfrm>
            <a:off x="7091731" y="4103676"/>
            <a:ext cx="2047999" cy="13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5357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00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childTnLst>
                                </p:cTn>
                              </p:par>
                              <p:par>
                                <p:cTn id="12" presetID="10" presetClass="entr" presetSubtype="0" fill="hold" grpId="0" nodeType="withEffect">
                                  <p:stCondLst>
                                    <p:cond delay="3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4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50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6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700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800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875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20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par>
                                <p:cTn id="36" presetID="2" presetClass="entr" presetSubtype="2" fill="hold" nodeType="withEffect">
                                  <p:stCondLst>
                                    <p:cond delay="600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750" fill="hold"/>
                                        <p:tgtEl>
                                          <p:spTgt spid="4"/>
                                        </p:tgtEl>
                                        <p:attrNameLst>
                                          <p:attrName>ppt_x</p:attrName>
                                        </p:attrNameLst>
                                      </p:cBhvr>
                                      <p:tavLst>
                                        <p:tav tm="0">
                                          <p:val>
                                            <p:strVal val="1+#ppt_w/2"/>
                                          </p:val>
                                        </p:tav>
                                        <p:tav tm="100000">
                                          <p:val>
                                            <p:strVal val="#ppt_x"/>
                                          </p:val>
                                        </p:tav>
                                      </p:tavLst>
                                    </p:anim>
                                    <p:anim calcmode="lin" valueType="num">
                                      <p:cBhvr additive="base">
                                        <p:cTn id="39" dur="750" fill="hold"/>
                                        <p:tgtEl>
                                          <p:spTgt spid="4"/>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350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750" fill="hold"/>
                                        <p:tgtEl>
                                          <p:spTgt spid="5"/>
                                        </p:tgtEl>
                                        <p:attrNameLst>
                                          <p:attrName>ppt_x</p:attrName>
                                        </p:attrNameLst>
                                      </p:cBhvr>
                                      <p:tavLst>
                                        <p:tav tm="0">
                                          <p:val>
                                            <p:strVal val="1+#ppt_w/2"/>
                                          </p:val>
                                        </p:tav>
                                        <p:tav tm="100000">
                                          <p:val>
                                            <p:strVal val="#ppt_x"/>
                                          </p:val>
                                        </p:tav>
                                      </p:tavLst>
                                    </p:anim>
                                    <p:anim calcmode="lin" valueType="num">
                                      <p:cBhvr additive="base">
                                        <p:cTn id="43" dur="750" fill="hold"/>
                                        <p:tgtEl>
                                          <p:spTgt spid="5"/>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475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750" fill="hold"/>
                                        <p:tgtEl>
                                          <p:spTgt spid="6"/>
                                        </p:tgtEl>
                                        <p:attrNameLst>
                                          <p:attrName>ppt_x</p:attrName>
                                        </p:attrNameLst>
                                      </p:cBhvr>
                                      <p:tavLst>
                                        <p:tav tm="0">
                                          <p:val>
                                            <p:strVal val="1+#ppt_w/2"/>
                                          </p:val>
                                        </p:tav>
                                        <p:tav tm="100000">
                                          <p:val>
                                            <p:strVal val="#ppt_x"/>
                                          </p:val>
                                        </p:tav>
                                      </p:tavLst>
                                    </p:anim>
                                    <p:anim calcmode="lin" valueType="num">
                                      <p:cBhvr additive="base">
                                        <p:cTn id="47" dur="750" fill="hold"/>
                                        <p:tgtEl>
                                          <p:spTgt spid="6"/>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7250"/>
                                  </p:stCondLst>
                                  <p:childTnLst>
                                    <p:set>
                                      <p:cBhvr>
                                        <p:cTn id="49" dur="1" fill="hold">
                                          <p:stCondLst>
                                            <p:cond delay="0"/>
                                          </p:stCondLst>
                                        </p:cTn>
                                        <p:tgtEl>
                                          <p:spTgt spid="4103"/>
                                        </p:tgtEl>
                                        <p:attrNameLst>
                                          <p:attrName>style.visibility</p:attrName>
                                        </p:attrNameLst>
                                      </p:cBhvr>
                                      <p:to>
                                        <p:strVal val="visible"/>
                                      </p:to>
                                    </p:set>
                                    <p:anim calcmode="lin" valueType="num">
                                      <p:cBhvr additive="base">
                                        <p:cTn id="50" dur="750" fill="hold"/>
                                        <p:tgtEl>
                                          <p:spTgt spid="4103"/>
                                        </p:tgtEl>
                                        <p:attrNameLst>
                                          <p:attrName>ppt_x</p:attrName>
                                        </p:attrNameLst>
                                      </p:cBhvr>
                                      <p:tavLst>
                                        <p:tav tm="0">
                                          <p:val>
                                            <p:strVal val="1+#ppt_w/2"/>
                                          </p:val>
                                        </p:tav>
                                        <p:tav tm="100000">
                                          <p:val>
                                            <p:strVal val="#ppt_x"/>
                                          </p:val>
                                        </p:tav>
                                      </p:tavLst>
                                    </p:anim>
                                    <p:anim calcmode="lin" valueType="num">
                                      <p:cBhvr additive="base">
                                        <p:cTn id="51" dur="750" fill="hold"/>
                                        <p:tgtEl>
                                          <p:spTgt spid="4103"/>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8500"/>
                                  </p:stCondLst>
                                  <p:childTnLst>
                                    <p:set>
                                      <p:cBhvr>
                                        <p:cTn id="53" dur="1" fill="hold">
                                          <p:stCondLst>
                                            <p:cond delay="0"/>
                                          </p:stCondLst>
                                        </p:cTn>
                                        <p:tgtEl>
                                          <p:spTgt spid="4101"/>
                                        </p:tgtEl>
                                        <p:attrNameLst>
                                          <p:attrName>style.visibility</p:attrName>
                                        </p:attrNameLst>
                                      </p:cBhvr>
                                      <p:to>
                                        <p:strVal val="visible"/>
                                      </p:to>
                                    </p:set>
                                    <p:anim calcmode="lin" valueType="num">
                                      <p:cBhvr additive="base">
                                        <p:cTn id="54" dur="750" fill="hold"/>
                                        <p:tgtEl>
                                          <p:spTgt spid="4101"/>
                                        </p:tgtEl>
                                        <p:attrNameLst>
                                          <p:attrName>ppt_x</p:attrName>
                                        </p:attrNameLst>
                                      </p:cBhvr>
                                      <p:tavLst>
                                        <p:tav tm="0">
                                          <p:val>
                                            <p:strVal val="1+#ppt_w/2"/>
                                          </p:val>
                                        </p:tav>
                                        <p:tav tm="100000">
                                          <p:val>
                                            <p:strVal val="#ppt_x"/>
                                          </p:val>
                                        </p:tav>
                                      </p:tavLst>
                                    </p:anim>
                                    <p:anim calcmode="lin" valueType="num">
                                      <p:cBhvr additive="base">
                                        <p:cTn id="55" dur="750" fill="hold"/>
                                        <p:tgtEl>
                                          <p:spTgt spid="4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doing business 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91880" y="1844824"/>
            <a:ext cx="5905500" cy="4791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43608" y="188640"/>
            <a:ext cx="7571184" cy="1143000"/>
          </a:xfrm>
        </p:spPr>
        <p:txBody>
          <a:bodyPr>
            <a:normAutofit fontScale="90000"/>
          </a:bodyPr>
          <a:lstStyle/>
          <a:p>
            <a:pPr algn="l"/>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Faire </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a:t>
            </a:r>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affaires, pourquoi </a:t>
            </a: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choisir la </a:t>
            </a:r>
            <a:r>
              <a:rPr 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Bulgarie</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bg-B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5040000" cy="4525963"/>
          </a:xfrm>
          <a:solidFill>
            <a:schemeClr val="bg1">
              <a:alpha val="52000"/>
            </a:schemeClr>
          </a:solidFill>
        </p:spPr>
        <p:txBody>
          <a:bodyPr/>
          <a:lstStyle/>
          <a:p>
            <a:pPr marL="457200" indent="-457200">
              <a:buFont typeface="+mj-lt"/>
              <a:buAutoNum type="arabicPeriod"/>
            </a:pPr>
            <a:endParaRPr lang="fr-FR"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857250" lvl="1" indent="-457200">
              <a:buFont typeface="+mj-lt"/>
              <a:buAutoNum type="arabicPeriod"/>
            </a:pPr>
            <a:r>
              <a:rPr lang="fr-FR" sz="2400" dirty="0">
                <a:solidFill>
                  <a:schemeClr val="tx1">
                    <a:lumMod val="65000"/>
                    <a:lumOff val="35000"/>
                  </a:schemeClr>
                </a:solidFill>
                <a:latin typeface="Times New Roman" panose="02020603050405020304" pitchFamily="18" charset="0"/>
                <a:cs typeface="Times New Roman" panose="02020603050405020304" pitchFamily="18" charset="0"/>
              </a:rPr>
              <a:t>Stabilité politique et </a:t>
            </a:r>
            <a:r>
              <a:rPr lang="fr-FR" sz="2400" dirty="0" smtClean="0">
                <a:solidFill>
                  <a:schemeClr val="tx1">
                    <a:lumMod val="65000"/>
                    <a:lumOff val="35000"/>
                  </a:schemeClr>
                </a:solidFill>
                <a:latin typeface="Times New Roman" panose="02020603050405020304" pitchFamily="18" charset="0"/>
                <a:cs typeface="Times New Roman" panose="02020603050405020304" pitchFamily="18" charset="0"/>
              </a:rPr>
              <a:t>économique </a:t>
            </a:r>
            <a:endParaRPr lang="fr-FR"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857250" lvl="1" indent="-457200">
              <a:buFont typeface="+mj-lt"/>
              <a:buAutoNum type="arabicPeriod"/>
            </a:pPr>
            <a:r>
              <a:rPr lang="fr-FR" sz="2400" dirty="0">
                <a:solidFill>
                  <a:schemeClr val="tx1">
                    <a:lumMod val="65000"/>
                    <a:lumOff val="35000"/>
                  </a:schemeClr>
                </a:solidFill>
                <a:latin typeface="Times New Roman" panose="02020603050405020304" pitchFamily="18" charset="0"/>
                <a:cs typeface="Times New Roman" panose="02020603050405020304" pitchFamily="18" charset="0"/>
              </a:rPr>
              <a:t>Faible coût </a:t>
            </a:r>
            <a:r>
              <a:rPr lang="fr-FR" sz="2400" dirty="0" smtClean="0">
                <a:solidFill>
                  <a:schemeClr val="tx1">
                    <a:lumMod val="65000"/>
                    <a:lumOff val="35000"/>
                  </a:schemeClr>
                </a:solidFill>
                <a:latin typeface="Times New Roman" panose="02020603050405020304" pitchFamily="18" charset="0"/>
                <a:cs typeface="Times New Roman" panose="02020603050405020304" pitchFamily="18" charset="0"/>
              </a:rPr>
              <a:t>pour </a:t>
            </a:r>
            <a:r>
              <a:rPr lang="fr-FR" sz="2400" dirty="0">
                <a:solidFill>
                  <a:schemeClr val="tx1">
                    <a:lumMod val="65000"/>
                    <a:lumOff val="35000"/>
                  </a:schemeClr>
                </a:solidFill>
                <a:latin typeface="Times New Roman" panose="02020603050405020304" pitchFamily="18" charset="0"/>
                <a:cs typeface="Times New Roman" panose="02020603050405020304" pitchFamily="18" charset="0"/>
              </a:rPr>
              <a:t>faire des affaires</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857250" lvl="1" indent="-457200">
              <a:buFont typeface="+mj-lt"/>
              <a:buAutoNum type="arabicPeriod"/>
            </a:pPr>
            <a:r>
              <a:rPr lang="fr-FR" sz="2400" dirty="0" smtClean="0">
                <a:solidFill>
                  <a:schemeClr val="tx1">
                    <a:lumMod val="65000"/>
                    <a:lumOff val="35000"/>
                  </a:schemeClr>
                </a:solidFill>
                <a:latin typeface="Times New Roman" panose="02020603050405020304" pitchFamily="18" charset="0"/>
                <a:cs typeface="Times New Roman" panose="02020603050405020304" pitchFamily="18" charset="0"/>
              </a:rPr>
              <a:t>Ressources humaines</a:t>
            </a:r>
            <a:endParaRPr lang="fr-FR"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857250" lvl="1" indent="-457200">
              <a:buFont typeface="+mj-lt"/>
              <a:buAutoNum type="arabicPeriod"/>
            </a:pPr>
            <a:r>
              <a:rPr lang="fr-FR" sz="2400" dirty="0" smtClean="0">
                <a:solidFill>
                  <a:schemeClr val="tx1">
                    <a:lumMod val="65000"/>
                    <a:lumOff val="35000"/>
                  </a:schemeClr>
                </a:solidFill>
                <a:latin typeface="Times New Roman" panose="02020603050405020304" pitchFamily="18" charset="0"/>
                <a:cs typeface="Times New Roman" panose="02020603050405020304" pitchFamily="18" charset="0"/>
              </a:rPr>
              <a:t>Location stratégique</a:t>
            </a:r>
            <a:endParaRPr lang="fr-FR"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857250" lvl="1" indent="-457200">
              <a:buFont typeface="+mj-lt"/>
              <a:buAutoNum type="arabicPeriod"/>
            </a:pPr>
            <a:r>
              <a:rPr lang="fr-FR" sz="2400" dirty="0" smtClean="0">
                <a:solidFill>
                  <a:schemeClr val="tx1">
                    <a:lumMod val="65000"/>
                    <a:lumOff val="35000"/>
                  </a:schemeClr>
                </a:solidFill>
                <a:latin typeface="Times New Roman" panose="02020603050405020304" pitchFamily="18" charset="0"/>
                <a:cs typeface="Times New Roman" panose="02020603050405020304" pitchFamily="18" charset="0"/>
              </a:rPr>
              <a:t>Accès aux marchés</a:t>
            </a:r>
            <a:endParaRPr lang="fr-FR"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0" indent="0">
              <a:buNone/>
            </a:pPr>
            <a:endParaRPr lang="bg-BG" dirty="0"/>
          </a:p>
        </p:txBody>
      </p:sp>
    </p:spTree>
    <p:extLst>
      <p:ext uri="{BB962C8B-B14F-4D97-AF65-F5344CB8AC3E}">
        <p14:creationId xmlns:p14="http://schemas.microsoft.com/office/powerpoint/2010/main" val="39741085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00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3000"/>
                                        <p:tgtEl>
                                          <p:spTgt spid="5122"/>
                                        </p:tgtEl>
                                      </p:cBhvr>
                                    </p:animEffect>
                                  </p:childTnLst>
                                </p:cTn>
                              </p:par>
                              <p:par>
                                <p:cTn id="12" presetID="10" presetClass="entr" presetSubtype="0" fill="hold" grpId="0" nodeType="withEffect">
                                  <p:stCondLst>
                                    <p:cond delay="200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childTnLst>
                                </p:cTn>
                              </p:par>
                              <p:par>
                                <p:cTn id="15" presetID="10" presetClass="entr" presetSubtype="0" fill="hold" grpId="0" nodeType="withEffect">
                                  <p:stCondLst>
                                    <p:cond delay="3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30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4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525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60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571184" cy="1143000"/>
          </a:xfrm>
        </p:spPr>
        <p:txBody>
          <a:bodyPr>
            <a:normAutofit/>
          </a:bodyPr>
          <a:lstStyle/>
          <a:p>
            <a:pPr algn="l"/>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Stabilité</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politique</a:t>
            </a: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et </a:t>
            </a:r>
            <a:r>
              <a:rPr lang="en-US" sz="4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économique</a:t>
            </a:r>
            <a:r>
              <a:rPr lang="en-US"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bg-BG" sz="4000" dirty="0">
              <a:effectLst>
                <a:outerShdw blurRad="38100" dist="38100" dir="2700000" algn="tl">
                  <a:srgbClr val="000000">
                    <a:alpha val="43137"/>
                  </a:srgbClr>
                </a:outerShdw>
              </a:effectLst>
            </a:endParaRPr>
          </a:p>
        </p:txBody>
      </p:sp>
      <p:sp>
        <p:nvSpPr>
          <p:cNvPr id="6" name="TextBox 5"/>
          <p:cNvSpPr txBox="1"/>
          <p:nvPr/>
        </p:nvSpPr>
        <p:spPr>
          <a:xfrm>
            <a:off x="2987824" y="2924944"/>
            <a:ext cx="5832648" cy="4320480"/>
          </a:xfrm>
          <a:prstGeom prst="rect">
            <a:avLst/>
          </a:prstGeom>
          <a:blipFill dpi="0" rotWithShape="1">
            <a:blip r:embed="rId4">
              <a:alphaModFix amt="41000"/>
            </a:blip>
            <a:srcRect/>
            <a:stretch>
              <a:fillRect/>
            </a:stretch>
          </a:blipFill>
        </p:spPr>
        <p:txBody>
          <a:bodyPr wrap="square" rtlCol="0">
            <a:spAutoFit/>
          </a:bodyPr>
          <a:lstStyle/>
          <a:p>
            <a:endParaRPr lang="bg-BG" dirty="0"/>
          </a:p>
        </p:txBody>
      </p:sp>
      <p:sp>
        <p:nvSpPr>
          <p:cNvPr id="3" name="TextBox 2"/>
          <p:cNvSpPr txBox="1"/>
          <p:nvPr/>
        </p:nvSpPr>
        <p:spPr>
          <a:xfrm>
            <a:off x="971600" y="1741165"/>
            <a:ext cx="5040000" cy="4044184"/>
          </a:xfrm>
          <a:prstGeom prst="rect">
            <a:avLst/>
          </a:prstGeom>
          <a:solidFill>
            <a:schemeClr val="lt1">
              <a:alpha val="53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742950" lvl="1" indent="-285750">
              <a:spcBef>
                <a:spcPct val="20000"/>
              </a:spcBef>
              <a:buFont typeface="Arial" panose="020B0604020202020204" pitchFamily="34" charset="0"/>
              <a:buChar char="•"/>
            </a:pPr>
            <a:endPar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742950" lvl="1" indent="-285750">
              <a:spcBef>
                <a:spcPct val="20000"/>
              </a:spcBef>
              <a:buFont typeface="Arial" panose="020B0604020202020204" pitchFamily="34" charset="0"/>
              <a:buChar char="•"/>
            </a:pPr>
            <a:r>
              <a:rPr lang="en-US" sz="2400" dirty="0" err="1" smtClean="0">
                <a:solidFill>
                  <a:schemeClr val="tx1">
                    <a:lumMod val="65000"/>
                    <a:lumOff val="35000"/>
                  </a:schemeClr>
                </a:solidFill>
                <a:latin typeface="Times New Roman" panose="02020603050405020304" pitchFamily="18" charset="0"/>
                <a:cs typeface="Times New Roman" panose="02020603050405020304" pitchFamily="18" charset="0"/>
              </a:rPr>
              <a:t>Membre</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 de </a:t>
            </a:r>
            <a:r>
              <a:rPr lang="en-US" sz="2400" dirty="0" err="1" smtClean="0">
                <a:solidFill>
                  <a:schemeClr val="tx1">
                    <a:lumMod val="65000"/>
                    <a:lumOff val="35000"/>
                  </a:schemeClr>
                </a:solidFill>
                <a:latin typeface="Times New Roman" panose="02020603050405020304" pitchFamily="18" charset="0"/>
                <a:cs typeface="Times New Roman" panose="02020603050405020304" pitchFamily="18" charset="0"/>
              </a:rPr>
              <a:t>l’EU</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 (2007) et de l</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OTAN (</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2004</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a:t>
            </a:r>
          </a:p>
          <a:p>
            <a:pPr marL="742950" lvl="1" indent="-285750">
              <a:spcBef>
                <a:spcPct val="20000"/>
              </a:spcBef>
              <a:buFont typeface="Arial" panose="020B0604020202020204" pitchFamily="34" charset="0"/>
              <a:buChar char="•"/>
            </a:pP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Currency board</a:t>
            </a:r>
          </a:p>
          <a:p>
            <a:pPr marL="742950" lvl="1" indent="-285750">
              <a:spcBef>
                <a:spcPct val="20000"/>
              </a:spcBef>
              <a:buFont typeface="Arial" panose="020B0604020202020204" pitchFamily="34" charset="0"/>
              <a:buChar char="•"/>
            </a:pPr>
            <a:r>
              <a:rPr lang="en-US" sz="2400" dirty="0" err="1">
                <a:solidFill>
                  <a:schemeClr val="tx1">
                    <a:lumMod val="65000"/>
                    <a:lumOff val="35000"/>
                  </a:schemeClr>
                </a:solidFill>
                <a:latin typeface="Times New Roman" panose="02020603050405020304" pitchFamily="18" charset="0"/>
                <a:cs typeface="Times New Roman" panose="02020603050405020304" pitchFamily="18" charset="0"/>
              </a:rPr>
              <a:t>Solde</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dirty="0" err="1">
                <a:solidFill>
                  <a:schemeClr val="tx1">
                    <a:lumMod val="65000"/>
                    <a:lumOff val="35000"/>
                  </a:schemeClr>
                </a:solidFill>
                <a:latin typeface="Times New Roman" panose="02020603050405020304" pitchFamily="18" charset="0"/>
                <a:cs typeface="Times New Roman" panose="02020603050405020304" pitchFamily="18" charset="0"/>
              </a:rPr>
              <a:t>budgétaire</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public </a:t>
            </a:r>
          </a:p>
          <a:p>
            <a:pPr marL="742950" lvl="1" indent="-285750">
              <a:spcBef>
                <a:spcPct val="20000"/>
              </a:spcBef>
              <a:buFont typeface="Arial" panose="020B0604020202020204" pitchFamily="34" charset="0"/>
              <a:buChar char="•"/>
            </a:pPr>
            <a:r>
              <a:rPr lang="en-US" sz="2400" dirty="0" err="1">
                <a:solidFill>
                  <a:schemeClr val="tx1">
                    <a:lumMod val="65000"/>
                    <a:lumOff val="35000"/>
                  </a:schemeClr>
                </a:solidFill>
                <a:latin typeface="Times New Roman" panose="02020603050405020304" pitchFamily="18" charset="0"/>
                <a:cs typeface="Times New Roman" panose="02020603050405020304" pitchFamily="18" charset="0"/>
              </a:rPr>
              <a:t>Dette</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dirty="0" err="1">
                <a:solidFill>
                  <a:schemeClr val="tx1">
                    <a:lumMod val="65000"/>
                    <a:lumOff val="35000"/>
                  </a:schemeClr>
                </a:solidFill>
                <a:latin typeface="Times New Roman" panose="02020603050405020304" pitchFamily="18" charset="0"/>
                <a:cs typeface="Times New Roman" panose="02020603050405020304" pitchFamily="18" charset="0"/>
              </a:rPr>
              <a:t>publique</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dirty="0" err="1">
                <a:solidFill>
                  <a:schemeClr val="tx1">
                    <a:lumMod val="65000"/>
                    <a:lumOff val="35000"/>
                  </a:schemeClr>
                </a:solidFill>
                <a:latin typeface="Times New Roman" panose="02020603050405020304" pitchFamily="18" charset="0"/>
                <a:cs typeface="Times New Roman" panose="02020603050405020304" pitchFamily="18" charset="0"/>
              </a:rPr>
              <a:t>faible</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(25%)</a:t>
            </a:r>
          </a:p>
          <a:p>
            <a:pPr marL="742950" lvl="1" indent="-285750">
              <a:spcBef>
                <a:spcPct val="20000"/>
              </a:spcBef>
              <a:buFont typeface="Arial" panose="020B0604020202020204" pitchFamily="34" charset="0"/>
              <a:buChar char="•"/>
            </a:pPr>
            <a:r>
              <a:rPr lang="en-US" sz="2400" dirty="0" err="1">
                <a:solidFill>
                  <a:schemeClr val="tx1">
                    <a:lumMod val="65000"/>
                    <a:lumOff val="35000"/>
                  </a:schemeClr>
                </a:solidFill>
                <a:latin typeface="Times New Roman" panose="02020603050405020304" pitchFamily="18" charset="0"/>
                <a:cs typeface="Times New Roman" panose="02020603050405020304" pitchFamily="18" charset="0"/>
              </a:rPr>
              <a:t>Faible</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inflation  (1%)</a:t>
            </a:r>
          </a:p>
          <a:p>
            <a:pPr marL="742950" lvl="1" indent="-285750">
              <a:spcBef>
                <a:spcPct val="20000"/>
              </a:spcBef>
              <a:buFont typeface="Arial" panose="020B0604020202020204" pitchFamily="34" charset="0"/>
              <a:buChar char="•"/>
            </a:pPr>
            <a:r>
              <a:rPr lang="en-US" sz="2400" dirty="0" err="1" smtClean="0">
                <a:solidFill>
                  <a:schemeClr val="tx1">
                    <a:lumMod val="65000"/>
                    <a:lumOff val="35000"/>
                  </a:schemeClr>
                </a:solidFill>
                <a:latin typeface="Times New Roman" panose="02020603050405020304" pitchFamily="18" charset="0"/>
                <a:cs typeface="Times New Roman" panose="02020603050405020304" pitchFamily="18" charset="0"/>
              </a:rPr>
              <a:t>Croissance</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du </a:t>
            </a:r>
            <a:r>
              <a:rPr lang="en-US" sz="2400" dirty="0" smtClean="0">
                <a:solidFill>
                  <a:schemeClr val="tx1">
                    <a:lumMod val="65000"/>
                    <a:lumOff val="35000"/>
                  </a:schemeClr>
                </a:solidFill>
                <a:latin typeface="Times New Roman" panose="02020603050405020304" pitchFamily="18" charset="0"/>
                <a:cs typeface="Times New Roman" panose="02020603050405020304" pitchFamily="18" charset="0"/>
              </a:rPr>
              <a:t>PIB (3,9%)</a:t>
            </a:r>
          </a:p>
          <a:p>
            <a:pPr marL="285750" indent="-285750">
              <a:buFont typeface="Arial" panose="020B0604020202020204" pitchFamily="34" charset="0"/>
              <a:buChar char="•"/>
            </a:pPr>
            <a:endParaRPr lang="en-US" dirty="0" smtClean="0"/>
          </a:p>
          <a:p>
            <a:endParaRPr lang="bg-BG" dirty="0"/>
          </a:p>
        </p:txBody>
      </p:sp>
    </p:spTree>
    <p:extLst>
      <p:ext uri="{BB962C8B-B14F-4D97-AF65-F5344CB8AC3E}">
        <p14:creationId xmlns:p14="http://schemas.microsoft.com/office/powerpoint/2010/main" val="723141207"/>
      </p:ext>
    </p:extLst>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par>
                                <p:cTn id="12" presetID="10" presetClass="entr" presetSubtype="0" fill="hold" grpId="0" nodeType="withEffect">
                                  <p:stCondLst>
                                    <p:cond delay="2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par>
                                <p:cTn id="15" presetID="10" presetClass="entr" presetSubtype="0" fill="hold" nodeType="withEffect">
                                  <p:stCondLst>
                                    <p:cond delay="3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375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4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525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60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675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oing business 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91880" y="1844824"/>
            <a:ext cx="5905500" cy="4791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43608" y="188640"/>
            <a:ext cx="7643192" cy="1143000"/>
          </a:xfrm>
        </p:spPr>
        <p:txBody>
          <a:bodyPr>
            <a:normAutofit/>
          </a:bodyPr>
          <a:lstStyle/>
          <a:p>
            <a:pPr algn="l"/>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fr-FR"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Faible coût pour faire des </a:t>
            </a:r>
            <a:r>
              <a:rPr lang="fr-FR"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affaires</a:t>
            </a:r>
            <a:endParaRPr lang="bg-BG"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8520" y="1484784"/>
            <a:ext cx="8712968" cy="1324743"/>
          </a:xfrm>
          <a:noFill/>
        </p:spPr>
        <p:txBody>
          <a:bodyPr>
            <a:normAutofit/>
          </a:bodyPr>
          <a:lstStyle/>
          <a:p>
            <a:pPr marL="457200" lvl="1" indent="0">
              <a:buNone/>
            </a:pPr>
            <a:r>
              <a:rPr lang="fr-FR" sz="2400" dirty="0">
                <a:solidFill>
                  <a:schemeClr val="tx1">
                    <a:lumMod val="65000"/>
                    <a:lumOff val="35000"/>
                  </a:schemeClr>
                </a:solidFill>
                <a:latin typeface="Times New Roman" panose="02020603050405020304" pitchFamily="18" charset="0"/>
                <a:cs typeface="Times New Roman" panose="02020603050405020304" pitchFamily="18" charset="0"/>
              </a:rPr>
              <a:t>L'un des coûts les plus compétitifs en </a:t>
            </a:r>
            <a:r>
              <a:rPr lang="fr-FR" sz="2400" dirty="0" smtClean="0">
                <a:solidFill>
                  <a:schemeClr val="tx1">
                    <a:lumMod val="65000"/>
                    <a:lumOff val="35000"/>
                  </a:schemeClr>
                </a:solidFill>
                <a:latin typeface="Times New Roman" panose="02020603050405020304" pitchFamily="18" charset="0"/>
                <a:cs typeface="Times New Roman" panose="02020603050405020304" pitchFamily="18" charset="0"/>
              </a:rPr>
              <a:t>Europe</a:t>
            </a:r>
            <a:endParaRPr lang="bg-BG" sz="2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95284166"/>
              </p:ext>
            </p:extLst>
          </p:nvPr>
        </p:nvGraphicFramePr>
        <p:xfrm>
          <a:off x="467545" y="1950555"/>
          <a:ext cx="8208911" cy="4507922"/>
        </p:xfrm>
        <a:graphic>
          <a:graphicData uri="http://schemas.openxmlformats.org/drawingml/2006/table">
            <a:tbl>
              <a:tblPr/>
              <a:tblGrid>
                <a:gridCol w="1809721">
                  <a:extLst>
                    <a:ext uri="{9D8B030D-6E8A-4147-A177-3AD203B41FA5}">
                      <a16:colId xmlns:a16="http://schemas.microsoft.com/office/drawing/2014/main" val="3863503652"/>
                    </a:ext>
                  </a:extLst>
                </a:gridCol>
                <a:gridCol w="1377405">
                  <a:extLst>
                    <a:ext uri="{9D8B030D-6E8A-4147-A177-3AD203B41FA5}">
                      <a16:colId xmlns:a16="http://schemas.microsoft.com/office/drawing/2014/main" val="1944731566"/>
                    </a:ext>
                  </a:extLst>
                </a:gridCol>
                <a:gridCol w="1323598">
                  <a:extLst>
                    <a:ext uri="{9D8B030D-6E8A-4147-A177-3AD203B41FA5}">
                      <a16:colId xmlns:a16="http://schemas.microsoft.com/office/drawing/2014/main" val="3636531379"/>
                    </a:ext>
                  </a:extLst>
                </a:gridCol>
                <a:gridCol w="1312838">
                  <a:extLst>
                    <a:ext uri="{9D8B030D-6E8A-4147-A177-3AD203B41FA5}">
                      <a16:colId xmlns:a16="http://schemas.microsoft.com/office/drawing/2014/main" val="2672613591"/>
                    </a:ext>
                  </a:extLst>
                </a:gridCol>
                <a:gridCol w="1151424">
                  <a:extLst>
                    <a:ext uri="{9D8B030D-6E8A-4147-A177-3AD203B41FA5}">
                      <a16:colId xmlns:a16="http://schemas.microsoft.com/office/drawing/2014/main" val="3815671743"/>
                    </a:ext>
                  </a:extLst>
                </a:gridCol>
                <a:gridCol w="1233925">
                  <a:extLst>
                    <a:ext uri="{9D8B030D-6E8A-4147-A177-3AD203B41FA5}">
                      <a16:colId xmlns:a16="http://schemas.microsoft.com/office/drawing/2014/main" val="132183490"/>
                    </a:ext>
                  </a:extLst>
                </a:gridCol>
              </a:tblGrid>
              <a:tr h="247313">
                <a:tc>
                  <a:txBody>
                    <a:bodyPr/>
                    <a:lstStyle/>
                    <a:p>
                      <a:pPr algn="ctr" fontAlgn="b"/>
                      <a:r>
                        <a:rPr lang="bg-BG" sz="1700" b="1" i="0" u="none" strike="noStrike" dirty="0">
                          <a:solidFill>
                            <a:schemeClr val="tx1">
                              <a:lumMod val="65000"/>
                              <a:lumOff val="35000"/>
                            </a:schemeClr>
                          </a:solidFill>
                          <a:effectLst/>
                          <a:latin typeface="Times New Roman" panose="02020603050405020304" pitchFamily="18" charset="0"/>
                        </a:rPr>
                        <a:t> </a:t>
                      </a:r>
                    </a:p>
                  </a:txBody>
                  <a:tcPr marL="9162" marR="9162" marT="9162"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gridSpan="2">
                  <a:txBody>
                    <a:bodyPr/>
                    <a:lstStyle/>
                    <a:p>
                      <a:pPr algn="ctr" fontAlgn="b"/>
                      <a:r>
                        <a:rPr lang="en-GB" sz="1700" b="1" i="0" u="none" strike="noStrike" dirty="0" err="1" smtClean="0">
                          <a:solidFill>
                            <a:schemeClr val="tx1">
                              <a:lumMod val="65000"/>
                              <a:lumOff val="35000"/>
                            </a:schemeClr>
                          </a:solidFill>
                          <a:effectLst/>
                          <a:latin typeface="Times New Roman" panose="02020603050405020304" pitchFamily="18" charset="0"/>
                        </a:rPr>
                        <a:t>Impôt</a:t>
                      </a:r>
                      <a:r>
                        <a:rPr lang="en-GB" sz="1700" b="1" i="0" u="none" strike="noStrike" dirty="0" smtClean="0">
                          <a:solidFill>
                            <a:schemeClr val="tx1">
                              <a:lumMod val="65000"/>
                              <a:lumOff val="35000"/>
                            </a:schemeClr>
                          </a:solidFill>
                          <a:effectLst/>
                          <a:latin typeface="Times New Roman" panose="02020603050405020304" pitchFamily="18" charset="0"/>
                        </a:rPr>
                        <a:t> sur le </a:t>
                      </a:r>
                      <a:r>
                        <a:rPr lang="en-GB" sz="1700" b="1" i="0" u="none" strike="noStrike" dirty="0" err="1" smtClean="0">
                          <a:solidFill>
                            <a:schemeClr val="tx1">
                              <a:lumMod val="65000"/>
                              <a:lumOff val="35000"/>
                            </a:schemeClr>
                          </a:solidFill>
                          <a:effectLst/>
                          <a:latin typeface="Times New Roman" panose="02020603050405020304" pitchFamily="18" charset="0"/>
                        </a:rPr>
                        <a:t>revenu</a:t>
                      </a:r>
                      <a:r>
                        <a:rPr lang="en-GB" sz="1700" b="1" i="0" u="none" strike="noStrike" dirty="0" smtClean="0">
                          <a:solidFill>
                            <a:schemeClr val="tx1">
                              <a:lumMod val="65000"/>
                              <a:lumOff val="35000"/>
                            </a:schemeClr>
                          </a:solidFill>
                          <a:effectLst/>
                          <a:latin typeface="Times New Roman" panose="02020603050405020304" pitchFamily="18" charset="0"/>
                        </a:rPr>
                        <a:t> (%)</a:t>
                      </a:r>
                      <a:endParaRPr lang="en-GB" sz="1700" b="1" i="0" u="none" strike="noStrike" dirty="0">
                        <a:solidFill>
                          <a:schemeClr val="tx1">
                            <a:lumMod val="65000"/>
                            <a:lumOff val="35000"/>
                          </a:schemeClr>
                        </a:solidFill>
                        <a:effectLst/>
                        <a:latin typeface="Times New Roman" panose="02020603050405020304" pitchFamily="18" charset="0"/>
                      </a:endParaRPr>
                    </a:p>
                  </a:txBody>
                  <a:tcPr marL="9162" marR="9162" marT="9162"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hMerge="1">
                  <a:txBody>
                    <a:bodyPr/>
                    <a:lstStyle/>
                    <a:p>
                      <a:endParaRPr lang="bg-BG"/>
                    </a:p>
                  </a:txBody>
                  <a:tcPr/>
                </a:tc>
                <a:tc gridSpan="2">
                  <a:txBody>
                    <a:bodyPr/>
                    <a:lstStyle/>
                    <a:p>
                      <a:pPr algn="ctr" fontAlgn="b"/>
                      <a:r>
                        <a:rPr lang="en-GB" sz="1700" b="1" i="0" u="none" strike="noStrike" dirty="0" smtClean="0">
                          <a:solidFill>
                            <a:schemeClr val="tx1">
                              <a:lumMod val="65000"/>
                              <a:lumOff val="35000"/>
                            </a:schemeClr>
                          </a:solidFill>
                          <a:effectLst/>
                          <a:latin typeface="Times New Roman" panose="02020603050405020304" pitchFamily="18" charset="0"/>
                        </a:rPr>
                        <a:t>Sécurité </a:t>
                      </a:r>
                      <a:r>
                        <a:rPr lang="en-GB" sz="1700" b="1" i="0" u="none" strike="noStrike" dirty="0" err="1" smtClean="0">
                          <a:solidFill>
                            <a:schemeClr val="tx1">
                              <a:lumMod val="65000"/>
                              <a:lumOff val="35000"/>
                            </a:schemeClr>
                          </a:solidFill>
                          <a:effectLst/>
                          <a:latin typeface="Times New Roman" panose="02020603050405020304" pitchFamily="18" charset="0"/>
                        </a:rPr>
                        <a:t>sociale</a:t>
                      </a:r>
                      <a:r>
                        <a:rPr lang="en-GB" sz="1700" b="1" i="0" u="none" strike="noStrike" dirty="0" smtClean="0">
                          <a:solidFill>
                            <a:schemeClr val="tx1">
                              <a:lumMod val="65000"/>
                              <a:lumOff val="35000"/>
                            </a:schemeClr>
                          </a:solidFill>
                          <a:effectLst/>
                          <a:latin typeface="Times New Roman" panose="02020603050405020304" pitchFamily="18" charset="0"/>
                        </a:rPr>
                        <a:t> </a:t>
                      </a:r>
                      <a:r>
                        <a:rPr lang="en-GB" sz="1700" b="1" i="0" u="none" strike="noStrike" dirty="0">
                          <a:solidFill>
                            <a:schemeClr val="tx1">
                              <a:lumMod val="65000"/>
                              <a:lumOff val="35000"/>
                            </a:schemeClr>
                          </a:solidFill>
                          <a:effectLst/>
                          <a:latin typeface="Times New Roman" panose="02020603050405020304" pitchFamily="18" charset="0"/>
                        </a:rPr>
                        <a:t>(%)</a:t>
                      </a:r>
                    </a:p>
                  </a:txBody>
                  <a:tcPr marL="9162" marR="9162" marT="9162"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hMerge="1">
                  <a:txBody>
                    <a:bodyPr/>
                    <a:lstStyle/>
                    <a:p>
                      <a:endParaRPr lang="bg-BG"/>
                    </a:p>
                  </a:txBody>
                  <a:tcPr/>
                </a:tc>
                <a:tc>
                  <a:txBody>
                    <a:bodyPr/>
                    <a:lstStyle/>
                    <a:p>
                      <a:pPr algn="ctr" fontAlgn="b"/>
                      <a:r>
                        <a:rPr lang="bg-BG" sz="1700" b="1" i="0" u="none" strike="noStrike" dirty="0">
                          <a:solidFill>
                            <a:schemeClr val="tx1">
                              <a:lumMod val="65000"/>
                              <a:lumOff val="35000"/>
                            </a:schemeClr>
                          </a:solidFill>
                          <a:effectLst/>
                          <a:latin typeface="Times New Roman" panose="02020603050405020304" pitchFamily="18" charset="0"/>
                        </a:rPr>
                        <a:t> </a:t>
                      </a:r>
                    </a:p>
                  </a:txBody>
                  <a:tcPr marL="9162" marR="9162" marT="9162"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3673466226"/>
                  </a:ext>
                </a:extLst>
              </a:tr>
              <a:tr h="244061">
                <a:tc>
                  <a:txBody>
                    <a:bodyPr/>
                    <a:lstStyle/>
                    <a:p>
                      <a:pPr algn="ctr" fontAlgn="b"/>
                      <a:r>
                        <a:rPr lang="en-GB" sz="1700" b="1" i="0" u="none" strike="noStrike" dirty="0" smtClean="0">
                          <a:solidFill>
                            <a:schemeClr val="tx1">
                              <a:lumMod val="65000"/>
                              <a:lumOff val="35000"/>
                            </a:schemeClr>
                          </a:solidFill>
                          <a:effectLst/>
                          <a:latin typeface="Times New Roman" panose="02020603050405020304" pitchFamily="18" charset="0"/>
                        </a:rPr>
                        <a:t>Pays</a:t>
                      </a:r>
                      <a:endParaRPr lang="en-GB" sz="1700" b="1" i="0" u="none" strike="noStrike" dirty="0">
                        <a:solidFill>
                          <a:schemeClr val="tx1">
                            <a:lumMod val="65000"/>
                            <a:lumOff val="35000"/>
                          </a:schemeClr>
                        </a:solidFill>
                        <a:effectLst/>
                        <a:latin typeface="Times New Roman" panose="02020603050405020304" pitchFamily="18" charset="0"/>
                      </a:endParaRP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lnSpc>
                          <a:spcPct val="150000"/>
                        </a:lnSpc>
                      </a:pPr>
                      <a:r>
                        <a:rPr lang="en-GB" sz="1700" b="1" i="0" u="none" strike="noStrike" dirty="0" err="1" smtClean="0">
                          <a:solidFill>
                            <a:schemeClr val="tx1">
                              <a:lumMod val="65000"/>
                              <a:lumOff val="35000"/>
                            </a:schemeClr>
                          </a:solidFill>
                          <a:effectLst/>
                          <a:latin typeface="Times New Roman" panose="02020603050405020304" pitchFamily="18" charset="0"/>
                        </a:rPr>
                        <a:t>Entreprise</a:t>
                      </a:r>
                      <a:endParaRPr lang="en-GB" sz="1700" b="1" i="0" u="none" strike="noStrike" dirty="0">
                        <a:solidFill>
                          <a:schemeClr val="tx1">
                            <a:lumMod val="65000"/>
                            <a:lumOff val="35000"/>
                          </a:schemeClr>
                        </a:solidFill>
                        <a:effectLst/>
                        <a:latin typeface="Times New Roman" panose="02020603050405020304" pitchFamily="18" charset="0"/>
                      </a:endParaRP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en-GB" sz="1700" b="1" i="0" u="none" strike="noStrike" dirty="0">
                          <a:solidFill>
                            <a:schemeClr val="tx1">
                              <a:lumMod val="65000"/>
                              <a:lumOff val="35000"/>
                            </a:schemeClr>
                          </a:solidFill>
                          <a:effectLst/>
                          <a:latin typeface="Times New Roman" panose="02020603050405020304" pitchFamily="18" charset="0"/>
                        </a:rPr>
                        <a:t> </a:t>
                      </a:r>
                      <a:r>
                        <a:rPr lang="en-GB" sz="1700" b="1" i="0" u="none" strike="noStrike" dirty="0" smtClean="0">
                          <a:solidFill>
                            <a:schemeClr val="tx1">
                              <a:lumMod val="65000"/>
                              <a:lumOff val="35000"/>
                            </a:schemeClr>
                          </a:solidFill>
                          <a:effectLst/>
                          <a:latin typeface="Times New Roman" panose="02020603050405020304" pitchFamily="18" charset="0"/>
                        </a:rPr>
                        <a:t>Individuel</a:t>
                      </a:r>
                      <a:endParaRPr lang="en-GB" sz="1700" b="1" i="0" u="none" strike="noStrike" dirty="0">
                        <a:solidFill>
                          <a:schemeClr val="tx1">
                            <a:lumMod val="65000"/>
                            <a:lumOff val="35000"/>
                          </a:schemeClr>
                        </a:solidFill>
                        <a:effectLst/>
                        <a:latin typeface="Times New Roman" panose="02020603050405020304" pitchFamily="18" charset="0"/>
                      </a:endParaRP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en-GB" sz="1700" b="1" i="0" u="none" strike="noStrike" dirty="0" err="1" smtClean="0">
                          <a:solidFill>
                            <a:schemeClr val="tx1">
                              <a:lumMod val="65000"/>
                              <a:lumOff val="35000"/>
                            </a:schemeClr>
                          </a:solidFill>
                          <a:effectLst/>
                          <a:latin typeface="Times New Roman" panose="02020603050405020304" pitchFamily="18" charset="0"/>
                        </a:rPr>
                        <a:t>Employeur</a:t>
                      </a:r>
                      <a:endParaRPr lang="en-GB" sz="1700" b="1" i="0" u="none" strike="noStrike" dirty="0">
                        <a:solidFill>
                          <a:schemeClr val="tx1">
                            <a:lumMod val="65000"/>
                            <a:lumOff val="35000"/>
                          </a:schemeClr>
                        </a:solidFill>
                        <a:effectLst/>
                        <a:latin typeface="Times New Roman" panose="02020603050405020304" pitchFamily="18" charset="0"/>
                      </a:endParaRP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en-GB" sz="1700" b="1" i="0" u="none" strike="noStrike" dirty="0" err="1" smtClean="0">
                          <a:solidFill>
                            <a:schemeClr val="tx1">
                              <a:lumMod val="65000"/>
                              <a:lumOff val="35000"/>
                            </a:schemeClr>
                          </a:solidFill>
                          <a:effectLst/>
                          <a:latin typeface="Times New Roman" panose="02020603050405020304" pitchFamily="18" charset="0"/>
                        </a:rPr>
                        <a:t>Employé</a:t>
                      </a:r>
                      <a:endParaRPr lang="en-GB" sz="1700" b="1" i="0" u="none" strike="noStrike" dirty="0">
                        <a:solidFill>
                          <a:schemeClr val="tx1">
                            <a:lumMod val="65000"/>
                            <a:lumOff val="35000"/>
                          </a:schemeClr>
                        </a:solidFill>
                        <a:effectLst/>
                        <a:latin typeface="Times New Roman" panose="02020603050405020304" pitchFamily="18" charset="0"/>
                      </a:endParaRP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en-GB" sz="1700" b="1" i="0" u="none" strike="noStrike" dirty="0" smtClean="0">
                          <a:solidFill>
                            <a:schemeClr val="tx1">
                              <a:lumMod val="65000"/>
                              <a:lumOff val="35000"/>
                            </a:schemeClr>
                          </a:solidFill>
                          <a:effectLst/>
                          <a:latin typeface="Times New Roman" panose="02020603050405020304" pitchFamily="18" charset="0"/>
                        </a:rPr>
                        <a:t>TVA(%)</a:t>
                      </a:r>
                      <a:endParaRPr lang="en-GB" sz="1700" b="1" i="0" u="none" strike="noStrike" dirty="0">
                        <a:solidFill>
                          <a:schemeClr val="tx1">
                            <a:lumMod val="65000"/>
                            <a:lumOff val="35000"/>
                          </a:schemeClr>
                        </a:solidFill>
                        <a:effectLst/>
                        <a:latin typeface="Times New Roman" panose="02020603050405020304" pitchFamily="18" charset="0"/>
                      </a:endParaRP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1743846753"/>
                  </a:ext>
                </a:extLst>
              </a:tr>
              <a:tr h="494034">
                <a:tc>
                  <a:txBody>
                    <a:bodyPr/>
                    <a:lstStyle/>
                    <a:p>
                      <a:pPr algn="ctr" fontAlgn="ctr"/>
                      <a:r>
                        <a:rPr lang="en-GB" sz="1700" b="0" i="0" u="none" strike="noStrike" dirty="0">
                          <a:solidFill>
                            <a:schemeClr val="tx1">
                              <a:lumMod val="65000"/>
                              <a:lumOff val="35000"/>
                            </a:schemeClr>
                          </a:solidFill>
                          <a:effectLst/>
                          <a:latin typeface="Times New Roman" panose="02020603050405020304" pitchFamily="18" charset="0"/>
                        </a:rPr>
                        <a:t>Bulgaria</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bg-BG" sz="1700" b="0" i="0" u="none" strike="noStrike" dirty="0">
                          <a:solidFill>
                            <a:schemeClr val="tx1">
                              <a:lumMod val="65000"/>
                              <a:lumOff val="35000"/>
                            </a:schemeClr>
                          </a:solidFill>
                          <a:effectLst/>
                          <a:latin typeface="Times New Roman" panose="02020603050405020304" pitchFamily="18" charset="0"/>
                        </a:rPr>
                        <a:t>10</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lnSpc>
                          <a:spcPct val="100000"/>
                        </a:lnSpc>
                      </a:pPr>
                      <a:r>
                        <a:rPr lang="bg-BG" sz="1700" b="0" i="0" u="none" strike="noStrike" dirty="0">
                          <a:solidFill>
                            <a:schemeClr val="tx1">
                              <a:lumMod val="65000"/>
                              <a:lumOff val="35000"/>
                            </a:schemeClr>
                          </a:solidFill>
                          <a:effectLst/>
                          <a:latin typeface="Times New Roman" panose="02020603050405020304" pitchFamily="18" charset="0"/>
                        </a:rPr>
                        <a:t>10</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lnSpc>
                          <a:spcPct val="100000"/>
                        </a:lnSpc>
                      </a:pPr>
                      <a:r>
                        <a:rPr lang="bg-BG" sz="1700" b="0" i="0" u="none" strike="noStrike" dirty="0">
                          <a:solidFill>
                            <a:schemeClr val="tx1">
                              <a:lumMod val="65000"/>
                              <a:lumOff val="35000"/>
                            </a:schemeClr>
                          </a:solidFill>
                          <a:effectLst/>
                          <a:latin typeface="Times New Roman" panose="02020603050405020304" pitchFamily="18" charset="0"/>
                        </a:rPr>
                        <a:t>17.9-18.5</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lnSpc>
                          <a:spcPct val="100000"/>
                        </a:lnSpc>
                      </a:pPr>
                      <a:r>
                        <a:rPr lang="bg-BG" sz="1700" b="0" i="0" u="none" strike="noStrike" dirty="0">
                          <a:solidFill>
                            <a:schemeClr val="tx1">
                              <a:lumMod val="65000"/>
                              <a:lumOff val="35000"/>
                            </a:schemeClr>
                          </a:solidFill>
                          <a:effectLst/>
                          <a:latin typeface="Times New Roman" panose="02020603050405020304" pitchFamily="18" charset="0"/>
                        </a:rPr>
                        <a:t>12.9</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lnSpc>
                          <a:spcPct val="100000"/>
                        </a:lnSpc>
                      </a:pPr>
                      <a:r>
                        <a:rPr lang="bg-BG" sz="1700" b="0" i="0" u="none" strike="noStrike" dirty="0">
                          <a:solidFill>
                            <a:schemeClr val="tx1">
                              <a:lumMod val="65000"/>
                              <a:lumOff val="35000"/>
                            </a:schemeClr>
                          </a:solidFill>
                          <a:effectLst/>
                          <a:latin typeface="Times New Roman" panose="02020603050405020304" pitchFamily="18" charset="0"/>
                        </a:rPr>
                        <a:t>20</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2406005399"/>
                  </a:ext>
                </a:extLst>
              </a:tr>
              <a:tr h="247313">
                <a:tc>
                  <a:txBody>
                    <a:bodyPr/>
                    <a:lstStyle/>
                    <a:p>
                      <a:pPr algn="ctr" fontAlgn="ctr"/>
                      <a:r>
                        <a:rPr lang="en-GB" sz="1700" b="0" i="0" u="none" strike="noStrike" dirty="0" err="1" smtClean="0">
                          <a:solidFill>
                            <a:schemeClr val="tx1">
                              <a:lumMod val="65000"/>
                              <a:lumOff val="35000"/>
                            </a:schemeClr>
                          </a:solidFill>
                          <a:effectLst/>
                          <a:latin typeface="Times New Roman" panose="02020603050405020304" pitchFamily="18" charset="0"/>
                        </a:rPr>
                        <a:t>Serbie</a:t>
                      </a:r>
                      <a:endParaRPr lang="en-GB" sz="1700" b="0" i="0" u="none" strike="noStrike" dirty="0">
                        <a:solidFill>
                          <a:schemeClr val="tx1">
                            <a:lumMod val="65000"/>
                            <a:lumOff val="35000"/>
                          </a:schemeClr>
                        </a:solidFill>
                        <a:effectLst/>
                        <a:latin typeface="Times New Roman" panose="02020603050405020304" pitchFamily="18" charset="0"/>
                      </a:endParaRP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bg-BG" sz="1700" b="0" i="0" u="none" strike="noStrike" dirty="0">
                          <a:solidFill>
                            <a:schemeClr val="tx1">
                              <a:lumMod val="65000"/>
                              <a:lumOff val="35000"/>
                            </a:schemeClr>
                          </a:solidFill>
                          <a:effectLst/>
                          <a:latin typeface="Times New Roman" panose="02020603050405020304" pitchFamily="18" charset="0"/>
                        </a:rPr>
                        <a:t>15</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bg-BG" sz="1700" b="0" i="0" u="none" strike="noStrike" dirty="0">
                          <a:solidFill>
                            <a:schemeClr val="tx1">
                              <a:lumMod val="65000"/>
                              <a:lumOff val="35000"/>
                            </a:schemeClr>
                          </a:solidFill>
                          <a:effectLst/>
                          <a:latin typeface="Times New Roman" panose="02020603050405020304" pitchFamily="18" charset="0"/>
                        </a:rPr>
                        <a:t>10-20</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16.9</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16.9</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20</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2373138510"/>
                  </a:ext>
                </a:extLst>
              </a:tr>
              <a:tr h="247313">
                <a:tc>
                  <a:txBody>
                    <a:bodyPr/>
                    <a:lstStyle/>
                    <a:p>
                      <a:pPr algn="ctr" fontAlgn="ctr"/>
                      <a:r>
                        <a:rPr lang="en-GB" sz="1700" b="0" i="0" u="none" strike="noStrike" dirty="0" err="1" smtClean="0">
                          <a:solidFill>
                            <a:schemeClr val="tx1">
                              <a:lumMod val="65000"/>
                              <a:lumOff val="35000"/>
                            </a:schemeClr>
                          </a:solidFill>
                          <a:effectLst/>
                          <a:latin typeface="Times New Roman" panose="02020603050405020304" pitchFamily="18" charset="0"/>
                        </a:rPr>
                        <a:t>Roumanie</a:t>
                      </a:r>
                      <a:endParaRPr lang="en-GB" sz="1700" b="0" i="0" u="none" strike="noStrike" dirty="0">
                        <a:solidFill>
                          <a:schemeClr val="tx1">
                            <a:lumMod val="65000"/>
                            <a:lumOff val="35000"/>
                          </a:schemeClr>
                        </a:solidFill>
                        <a:effectLst/>
                        <a:latin typeface="Times New Roman" panose="02020603050405020304" pitchFamily="18" charset="0"/>
                      </a:endParaRP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bg-BG" sz="1700" b="0" i="0" u="none" strike="noStrike" dirty="0">
                          <a:solidFill>
                            <a:schemeClr val="tx1">
                              <a:lumMod val="65000"/>
                              <a:lumOff val="35000"/>
                            </a:schemeClr>
                          </a:solidFill>
                          <a:effectLst/>
                          <a:latin typeface="Times New Roman" panose="02020603050405020304" pitchFamily="18" charset="0"/>
                        </a:rPr>
                        <a:t>16</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16</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28.45</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16.5</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24</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2920105517"/>
                  </a:ext>
                </a:extLst>
              </a:tr>
              <a:tr h="468893">
                <a:tc>
                  <a:txBody>
                    <a:bodyPr/>
                    <a:lstStyle/>
                    <a:p>
                      <a:pPr algn="ctr" fontAlgn="ctr"/>
                      <a:r>
                        <a:rPr lang="en-GB" sz="1700" b="0" i="0" u="none" strike="noStrike" dirty="0" err="1" smtClean="0">
                          <a:solidFill>
                            <a:schemeClr val="tx1">
                              <a:lumMod val="65000"/>
                              <a:lumOff val="35000"/>
                            </a:schemeClr>
                          </a:solidFill>
                          <a:effectLst/>
                          <a:latin typeface="Times New Roman" panose="02020603050405020304" pitchFamily="18" charset="0"/>
                        </a:rPr>
                        <a:t>Rép</a:t>
                      </a:r>
                      <a:r>
                        <a:rPr lang="en-GB" sz="1700" b="0" i="0" u="none" strike="noStrike" dirty="0" smtClean="0">
                          <a:solidFill>
                            <a:schemeClr val="tx1">
                              <a:lumMod val="65000"/>
                              <a:lumOff val="35000"/>
                            </a:schemeClr>
                          </a:solidFill>
                          <a:effectLst/>
                          <a:latin typeface="Times New Roman" panose="02020603050405020304" pitchFamily="18" charset="0"/>
                        </a:rPr>
                        <a:t>. </a:t>
                      </a:r>
                      <a:r>
                        <a:rPr lang="en-GB" sz="1700" b="0" i="0" u="none" strike="noStrike" dirty="0" err="1" smtClean="0">
                          <a:solidFill>
                            <a:schemeClr val="tx1">
                              <a:lumMod val="65000"/>
                              <a:lumOff val="35000"/>
                            </a:schemeClr>
                          </a:solidFill>
                          <a:effectLst/>
                          <a:latin typeface="Times New Roman" panose="02020603050405020304" pitchFamily="18" charset="0"/>
                        </a:rPr>
                        <a:t>Tcheque</a:t>
                      </a:r>
                      <a:endParaRPr lang="en-GB" sz="1700" b="0" i="0" u="none" strike="noStrike" dirty="0">
                        <a:solidFill>
                          <a:schemeClr val="tx1">
                            <a:lumMod val="65000"/>
                            <a:lumOff val="35000"/>
                          </a:schemeClr>
                        </a:solidFill>
                        <a:effectLst/>
                        <a:latin typeface="Times New Roman" panose="02020603050405020304" pitchFamily="18" charset="0"/>
                      </a:endParaRP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bg-BG" sz="1700" b="0" i="0" u="none" strike="noStrike" dirty="0">
                          <a:solidFill>
                            <a:schemeClr val="tx1">
                              <a:lumMod val="65000"/>
                              <a:lumOff val="35000"/>
                            </a:schemeClr>
                          </a:solidFill>
                          <a:effectLst/>
                          <a:latin typeface="Times New Roman" panose="02020603050405020304" pitchFamily="18" charset="0"/>
                        </a:rPr>
                        <a:t>19</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22</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34</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11</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21</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997490093"/>
                  </a:ext>
                </a:extLst>
              </a:tr>
              <a:tr h="247313">
                <a:tc>
                  <a:txBody>
                    <a:bodyPr/>
                    <a:lstStyle/>
                    <a:p>
                      <a:pPr algn="ctr" fontAlgn="ctr"/>
                      <a:r>
                        <a:rPr lang="en-GB" sz="1700" b="0" i="0" u="none" strike="noStrike" dirty="0" err="1" smtClean="0">
                          <a:solidFill>
                            <a:schemeClr val="tx1">
                              <a:lumMod val="65000"/>
                              <a:lumOff val="35000"/>
                            </a:schemeClr>
                          </a:solidFill>
                          <a:effectLst/>
                          <a:latin typeface="Times New Roman" panose="02020603050405020304" pitchFamily="18" charset="0"/>
                        </a:rPr>
                        <a:t>Pologne</a:t>
                      </a:r>
                      <a:endParaRPr lang="en-GB" sz="1700" b="0" i="0" u="none" strike="noStrike" dirty="0">
                        <a:solidFill>
                          <a:schemeClr val="tx1">
                            <a:lumMod val="65000"/>
                            <a:lumOff val="35000"/>
                          </a:schemeClr>
                        </a:solidFill>
                        <a:effectLst/>
                        <a:latin typeface="Times New Roman" panose="02020603050405020304" pitchFamily="18" charset="0"/>
                      </a:endParaRP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bg-BG" sz="1700" b="0" i="0" u="none" strike="noStrike" dirty="0">
                          <a:solidFill>
                            <a:schemeClr val="tx1">
                              <a:lumMod val="65000"/>
                              <a:lumOff val="35000"/>
                            </a:schemeClr>
                          </a:solidFill>
                          <a:effectLst/>
                          <a:latin typeface="Times New Roman" panose="02020603050405020304" pitchFamily="18" charset="0"/>
                        </a:rPr>
                        <a:t>19</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18/32</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22.14</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13.7</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23</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3693991992"/>
                  </a:ext>
                </a:extLst>
              </a:tr>
              <a:tr h="247313">
                <a:tc>
                  <a:txBody>
                    <a:bodyPr/>
                    <a:lstStyle/>
                    <a:p>
                      <a:pPr algn="ctr" fontAlgn="ctr"/>
                      <a:r>
                        <a:rPr lang="en-GB" sz="1700" b="0" i="0" u="none" strike="noStrike" dirty="0" err="1" smtClean="0">
                          <a:solidFill>
                            <a:schemeClr val="tx1">
                              <a:lumMod val="65000"/>
                              <a:lumOff val="35000"/>
                            </a:schemeClr>
                          </a:solidFill>
                          <a:effectLst/>
                          <a:latin typeface="Times New Roman" panose="02020603050405020304" pitchFamily="18" charset="0"/>
                        </a:rPr>
                        <a:t>Turquie</a:t>
                      </a:r>
                      <a:endParaRPr lang="en-GB" sz="1700" b="0" i="0" u="none" strike="noStrike" dirty="0">
                        <a:solidFill>
                          <a:schemeClr val="tx1">
                            <a:lumMod val="65000"/>
                            <a:lumOff val="35000"/>
                          </a:schemeClr>
                        </a:solidFill>
                        <a:effectLst/>
                        <a:latin typeface="Times New Roman" panose="02020603050405020304" pitchFamily="18" charset="0"/>
                      </a:endParaRP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bg-BG" sz="1700" b="0" i="0" u="none" strike="noStrike" dirty="0">
                          <a:solidFill>
                            <a:schemeClr val="tx1">
                              <a:lumMod val="65000"/>
                              <a:lumOff val="35000"/>
                            </a:schemeClr>
                          </a:solidFill>
                          <a:effectLst/>
                          <a:latin typeface="Times New Roman" panose="02020603050405020304" pitchFamily="18" charset="0"/>
                        </a:rPr>
                        <a:t>20</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15-35</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27</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15</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18</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4154034872"/>
                  </a:ext>
                </a:extLst>
              </a:tr>
              <a:tr h="247313">
                <a:tc>
                  <a:txBody>
                    <a:bodyPr/>
                    <a:lstStyle/>
                    <a:p>
                      <a:pPr algn="ctr" fontAlgn="ctr"/>
                      <a:r>
                        <a:rPr lang="en-GB" sz="1700" b="0" i="0" u="none" strike="noStrike" dirty="0" err="1" smtClean="0">
                          <a:solidFill>
                            <a:schemeClr val="tx1">
                              <a:lumMod val="65000"/>
                              <a:lumOff val="35000"/>
                            </a:schemeClr>
                          </a:solidFill>
                          <a:effectLst/>
                          <a:latin typeface="Times New Roman" panose="02020603050405020304" pitchFamily="18" charset="0"/>
                        </a:rPr>
                        <a:t>Slovakie</a:t>
                      </a:r>
                      <a:endParaRPr lang="en-GB" sz="1700" b="0" i="0" u="none" strike="noStrike" dirty="0">
                        <a:solidFill>
                          <a:schemeClr val="tx1">
                            <a:lumMod val="65000"/>
                            <a:lumOff val="35000"/>
                          </a:schemeClr>
                        </a:solidFill>
                        <a:effectLst/>
                        <a:latin typeface="Times New Roman" panose="02020603050405020304" pitchFamily="18" charset="0"/>
                      </a:endParaRP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bg-BG" sz="1700" b="0" i="0" u="none" strike="noStrike" dirty="0">
                          <a:solidFill>
                            <a:schemeClr val="tx1">
                              <a:lumMod val="65000"/>
                              <a:lumOff val="35000"/>
                            </a:schemeClr>
                          </a:solidFill>
                          <a:effectLst/>
                          <a:latin typeface="Times New Roman" panose="02020603050405020304" pitchFamily="18" charset="0"/>
                        </a:rPr>
                        <a:t>23</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19-25</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34.8</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13.4</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20</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1065890859"/>
                  </a:ext>
                </a:extLst>
              </a:tr>
              <a:tr h="247313">
                <a:tc>
                  <a:txBody>
                    <a:bodyPr/>
                    <a:lstStyle/>
                    <a:p>
                      <a:pPr algn="ctr" fontAlgn="ctr"/>
                      <a:r>
                        <a:rPr lang="en-GB" sz="1700" b="0" i="0" u="none" strike="noStrike" dirty="0" err="1" smtClean="0">
                          <a:solidFill>
                            <a:schemeClr val="tx1">
                              <a:lumMod val="65000"/>
                              <a:lumOff val="35000"/>
                            </a:schemeClr>
                          </a:solidFill>
                          <a:effectLst/>
                          <a:latin typeface="Times New Roman" panose="02020603050405020304" pitchFamily="18" charset="0"/>
                        </a:rPr>
                        <a:t>Royaume</a:t>
                      </a:r>
                      <a:r>
                        <a:rPr lang="en-GB" sz="1700" b="0" i="0" u="none" strike="noStrike" dirty="0" smtClean="0">
                          <a:solidFill>
                            <a:schemeClr val="tx1">
                              <a:lumMod val="65000"/>
                              <a:lumOff val="35000"/>
                            </a:schemeClr>
                          </a:solidFill>
                          <a:effectLst/>
                          <a:latin typeface="Times New Roman" panose="02020603050405020304" pitchFamily="18" charset="0"/>
                        </a:rPr>
                        <a:t> </a:t>
                      </a:r>
                      <a:r>
                        <a:rPr lang="en-GB" sz="1700" b="0" i="0" u="none" strike="noStrike" dirty="0" err="1" smtClean="0">
                          <a:solidFill>
                            <a:schemeClr val="tx1">
                              <a:lumMod val="65000"/>
                              <a:lumOff val="35000"/>
                            </a:schemeClr>
                          </a:solidFill>
                          <a:effectLst/>
                          <a:latin typeface="Times New Roman" panose="02020603050405020304" pitchFamily="18" charset="0"/>
                        </a:rPr>
                        <a:t>Uni</a:t>
                      </a:r>
                      <a:endParaRPr lang="en-GB" sz="1700" b="0" i="0" u="none" strike="noStrike" dirty="0">
                        <a:solidFill>
                          <a:schemeClr val="tx1">
                            <a:lumMod val="65000"/>
                            <a:lumOff val="35000"/>
                          </a:schemeClr>
                        </a:solidFill>
                        <a:effectLst/>
                        <a:latin typeface="Times New Roman" panose="02020603050405020304" pitchFamily="18" charset="0"/>
                      </a:endParaRP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bg-BG" sz="1700" b="0" i="0" u="none" strike="noStrike" dirty="0">
                          <a:solidFill>
                            <a:schemeClr val="tx1">
                              <a:lumMod val="65000"/>
                              <a:lumOff val="35000"/>
                            </a:schemeClr>
                          </a:solidFill>
                          <a:effectLst/>
                          <a:latin typeface="Times New Roman" panose="02020603050405020304" pitchFamily="18" charset="0"/>
                        </a:rPr>
                        <a:t>23</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0-45</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13.8</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12</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20</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4107265067"/>
                  </a:ext>
                </a:extLst>
              </a:tr>
              <a:tr h="247313">
                <a:tc>
                  <a:txBody>
                    <a:bodyPr/>
                    <a:lstStyle/>
                    <a:p>
                      <a:pPr algn="ctr" fontAlgn="ctr"/>
                      <a:r>
                        <a:rPr lang="en-GB" sz="1700" b="0" i="0" u="none" strike="noStrike" dirty="0" err="1" smtClean="0">
                          <a:solidFill>
                            <a:schemeClr val="tx1">
                              <a:lumMod val="65000"/>
                              <a:lumOff val="35000"/>
                            </a:schemeClr>
                          </a:solidFill>
                          <a:effectLst/>
                          <a:latin typeface="Times New Roman" panose="02020603050405020304" pitchFamily="18" charset="0"/>
                        </a:rPr>
                        <a:t>Italie</a:t>
                      </a:r>
                      <a:endParaRPr lang="en-GB" sz="1700" b="0" i="0" u="none" strike="noStrike" dirty="0">
                        <a:solidFill>
                          <a:schemeClr val="tx1">
                            <a:lumMod val="65000"/>
                            <a:lumOff val="35000"/>
                          </a:schemeClr>
                        </a:solidFill>
                        <a:effectLst/>
                        <a:latin typeface="Times New Roman" panose="02020603050405020304" pitchFamily="18" charset="0"/>
                      </a:endParaRP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bg-BG" sz="1700" b="0" i="0" u="none" strike="noStrike" dirty="0">
                          <a:solidFill>
                            <a:schemeClr val="tx1">
                              <a:lumMod val="65000"/>
                              <a:lumOff val="35000"/>
                            </a:schemeClr>
                          </a:solidFill>
                          <a:effectLst/>
                          <a:latin typeface="Times New Roman" panose="02020603050405020304" pitchFamily="18" charset="0"/>
                        </a:rPr>
                        <a:t>27.5</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23-43</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30</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10</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21</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3588606531"/>
                  </a:ext>
                </a:extLst>
              </a:tr>
              <a:tr h="247313">
                <a:tc>
                  <a:txBody>
                    <a:bodyPr/>
                    <a:lstStyle/>
                    <a:p>
                      <a:pPr algn="ctr" fontAlgn="ctr"/>
                      <a:r>
                        <a:rPr lang="en-GB" sz="1700" b="0" i="0" u="none" strike="noStrike" dirty="0" err="1" smtClean="0">
                          <a:solidFill>
                            <a:schemeClr val="tx1">
                              <a:lumMod val="65000"/>
                              <a:lumOff val="35000"/>
                            </a:schemeClr>
                          </a:solidFill>
                          <a:effectLst/>
                          <a:latin typeface="Times New Roman" panose="02020603050405020304" pitchFamily="18" charset="0"/>
                        </a:rPr>
                        <a:t>Espagne</a:t>
                      </a:r>
                      <a:endParaRPr lang="en-GB" sz="1700" b="0" i="0" u="none" strike="noStrike" dirty="0">
                        <a:solidFill>
                          <a:schemeClr val="tx1">
                            <a:lumMod val="65000"/>
                            <a:lumOff val="35000"/>
                          </a:schemeClr>
                        </a:solidFill>
                        <a:effectLst/>
                        <a:latin typeface="Times New Roman" panose="02020603050405020304" pitchFamily="18" charset="0"/>
                      </a:endParaRP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bg-BG" sz="1700" b="0" i="0" u="none" strike="noStrike" dirty="0">
                          <a:solidFill>
                            <a:schemeClr val="tx1">
                              <a:lumMod val="65000"/>
                              <a:lumOff val="35000"/>
                            </a:schemeClr>
                          </a:solidFill>
                          <a:effectLst/>
                          <a:latin typeface="Times New Roman" panose="02020603050405020304" pitchFamily="18" charset="0"/>
                        </a:rPr>
                        <a:t>30</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24, 75-52</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29.9</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6.35</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21</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509144848"/>
                  </a:ext>
                </a:extLst>
              </a:tr>
              <a:tr h="247313">
                <a:tc>
                  <a:txBody>
                    <a:bodyPr/>
                    <a:lstStyle/>
                    <a:p>
                      <a:pPr algn="ctr" fontAlgn="ctr"/>
                      <a:r>
                        <a:rPr lang="en-GB" sz="1700" b="0" i="0" u="none" strike="noStrike" dirty="0" err="1" smtClean="0">
                          <a:solidFill>
                            <a:schemeClr val="tx1">
                              <a:lumMod val="65000"/>
                              <a:lumOff val="35000"/>
                            </a:schemeClr>
                          </a:solidFill>
                          <a:effectLst/>
                          <a:latin typeface="Times New Roman" panose="02020603050405020304" pitchFamily="18" charset="0"/>
                        </a:rPr>
                        <a:t>Allemagne</a:t>
                      </a:r>
                      <a:endParaRPr lang="en-GB" sz="1700" b="0" i="0" u="none" strike="noStrike" dirty="0">
                        <a:solidFill>
                          <a:schemeClr val="tx1">
                            <a:lumMod val="65000"/>
                            <a:lumOff val="35000"/>
                          </a:schemeClr>
                        </a:solidFill>
                        <a:effectLst/>
                        <a:latin typeface="Times New Roman" panose="02020603050405020304" pitchFamily="18" charset="0"/>
                      </a:endParaRP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bg-BG" sz="1700" b="0" i="0" u="none" strike="noStrike" dirty="0">
                          <a:solidFill>
                            <a:schemeClr val="tx1">
                              <a:lumMod val="65000"/>
                              <a:lumOff val="35000"/>
                            </a:schemeClr>
                          </a:solidFill>
                          <a:effectLst/>
                          <a:latin typeface="Times New Roman" panose="02020603050405020304" pitchFamily="18" charset="0"/>
                        </a:rPr>
                        <a:t>30-33</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14-45</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19.7</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20.6</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19</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2570929196"/>
                  </a:ext>
                </a:extLst>
              </a:tr>
              <a:tr h="247313">
                <a:tc>
                  <a:txBody>
                    <a:bodyPr/>
                    <a:lstStyle/>
                    <a:p>
                      <a:pPr algn="ctr" fontAlgn="ctr"/>
                      <a:r>
                        <a:rPr lang="en-GB" sz="1700" b="0" i="0" u="none" strike="noStrike" dirty="0">
                          <a:solidFill>
                            <a:schemeClr val="tx1">
                              <a:lumMod val="65000"/>
                              <a:lumOff val="35000"/>
                            </a:schemeClr>
                          </a:solidFill>
                          <a:effectLst/>
                          <a:latin typeface="Times New Roman" panose="02020603050405020304" pitchFamily="18" charset="0"/>
                        </a:rPr>
                        <a:t>France</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bg-BG" sz="1700" b="0" i="0" u="none" strike="noStrike" dirty="0">
                          <a:solidFill>
                            <a:schemeClr val="tx1">
                              <a:lumMod val="65000"/>
                              <a:lumOff val="35000"/>
                            </a:schemeClr>
                          </a:solidFill>
                          <a:effectLst/>
                          <a:latin typeface="Times New Roman" panose="02020603050405020304" pitchFamily="18" charset="0"/>
                        </a:rPr>
                        <a:t>33.33</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5.5-41</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50</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20</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19.6</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603503136"/>
                  </a:ext>
                </a:extLst>
              </a:tr>
              <a:tr h="247313">
                <a:tc>
                  <a:txBody>
                    <a:bodyPr/>
                    <a:lstStyle/>
                    <a:p>
                      <a:pPr algn="ctr" fontAlgn="ctr"/>
                      <a:r>
                        <a:rPr lang="en-GB" sz="1700" b="0" i="0" u="none" strike="noStrike" dirty="0" smtClean="0">
                          <a:solidFill>
                            <a:schemeClr val="tx1">
                              <a:lumMod val="65000"/>
                              <a:lumOff val="35000"/>
                            </a:schemeClr>
                          </a:solidFill>
                          <a:effectLst/>
                          <a:latin typeface="Times New Roman" panose="02020603050405020304" pitchFamily="18" charset="0"/>
                        </a:rPr>
                        <a:t>Chypre</a:t>
                      </a:r>
                      <a:endParaRPr lang="en-GB" sz="1700" b="0" i="0" u="none" strike="noStrike" dirty="0">
                        <a:solidFill>
                          <a:schemeClr val="tx1">
                            <a:lumMod val="65000"/>
                            <a:lumOff val="35000"/>
                          </a:schemeClr>
                        </a:solidFill>
                        <a:effectLst/>
                        <a:latin typeface="Times New Roman" panose="02020603050405020304" pitchFamily="18" charset="0"/>
                      </a:endParaRP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ctr"/>
                      <a:r>
                        <a:rPr lang="bg-BG" sz="1700" b="0" i="0" u="none" strike="noStrike" dirty="0">
                          <a:solidFill>
                            <a:schemeClr val="tx1">
                              <a:lumMod val="65000"/>
                              <a:lumOff val="35000"/>
                            </a:schemeClr>
                          </a:solidFill>
                          <a:effectLst/>
                          <a:latin typeface="Times New Roman" panose="02020603050405020304" pitchFamily="18" charset="0"/>
                        </a:rPr>
                        <a:t>12.5</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20-35</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7.8</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7.8</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tc>
                  <a:txBody>
                    <a:bodyPr/>
                    <a:lstStyle/>
                    <a:p>
                      <a:pPr algn="ctr" fontAlgn="b"/>
                      <a:r>
                        <a:rPr lang="bg-BG" sz="1700" b="0" i="0" u="none" strike="noStrike" dirty="0">
                          <a:solidFill>
                            <a:schemeClr val="tx1">
                              <a:lumMod val="65000"/>
                              <a:lumOff val="35000"/>
                            </a:schemeClr>
                          </a:solidFill>
                          <a:effectLst/>
                          <a:latin typeface="Times New Roman" panose="02020603050405020304" pitchFamily="18" charset="0"/>
                        </a:rPr>
                        <a:t>19</a:t>
                      </a:r>
                    </a:p>
                  </a:txBody>
                  <a:tcPr marL="9162" marR="9162" marT="916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67000"/>
                      </a:schemeClr>
                    </a:solidFill>
                  </a:tcPr>
                </a:tc>
                <a:extLst>
                  <a:ext uri="{0D108BD9-81ED-4DB2-BD59-A6C34878D82A}">
                    <a16:rowId xmlns:a16="http://schemas.microsoft.com/office/drawing/2014/main" val="1713657646"/>
                  </a:ext>
                </a:extLst>
              </a:tr>
            </a:tbl>
          </a:graphicData>
        </a:graphic>
      </p:graphicFrame>
      <p:sp>
        <p:nvSpPr>
          <p:cNvPr id="7" name="Rectangle 6"/>
          <p:cNvSpPr/>
          <p:nvPr/>
        </p:nvSpPr>
        <p:spPr>
          <a:xfrm>
            <a:off x="467544" y="2636912"/>
            <a:ext cx="8208912" cy="432048"/>
          </a:xfrm>
          <a:prstGeom prst="rect">
            <a:avLst/>
          </a:prstGeom>
          <a:solidFill>
            <a:srgbClr val="C0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12970185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2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0-#ppt_w/2"/>
                                          </p:val>
                                        </p:tav>
                                        <p:tav tm="100000">
                                          <p:val>
                                            <p:strVal val="#ppt_x"/>
                                          </p:val>
                                        </p:tav>
                                      </p:tavLst>
                                    </p:anim>
                                    <p:anim calcmode="lin" valueType="num">
                                      <p:cBhvr additive="base">
                                        <p:cTn id="11" dur="2000" fill="hold"/>
                                        <p:tgtEl>
                                          <p:spTgt spid="2"/>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2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22" presetClass="entr" presetSubtype="8" fill="hold" grpId="0" nodeType="withEffect">
                                  <p:stCondLst>
                                    <p:cond delay="400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750"/>
                                        <p:tgtEl>
                                          <p:spTgt spid="7"/>
                                        </p:tgtEl>
                                      </p:cBhvr>
                                    </p:animEffect>
                                  </p:childTnLst>
                                </p:cTn>
                              </p:par>
                              <p:par>
                                <p:cTn id="18" presetID="10" presetClass="entr" presetSubtype="0" fill="hold" nodeType="withEffect">
                                  <p:stCondLst>
                                    <p:cond delay="20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Lst>
  </p:timing>
</p:sld>
</file>

<file path=ppt/theme/theme1.xml><?xml version="1.0" encoding="utf-8"?>
<a:theme xmlns:a="http://schemas.openxmlformats.org/drawingml/2006/main" name="KarinaGergov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4654</TotalTime>
  <Words>1779</Words>
  <Application>Microsoft Office PowerPoint</Application>
  <PresentationFormat>On-screen Show (4:3)</PresentationFormat>
  <Paragraphs>277</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Unicode MS</vt:lpstr>
      <vt:lpstr>Calibri</vt:lpstr>
      <vt:lpstr>Tahoma</vt:lpstr>
      <vt:lpstr>Times New Roman</vt:lpstr>
      <vt:lpstr>KarinaGergova</vt:lpstr>
      <vt:lpstr>République de Bulgarie </vt:lpstr>
      <vt:lpstr>Informations générales</vt:lpstr>
      <vt:lpstr>Informations générales </vt:lpstr>
      <vt:lpstr>Patrimoine culturel</vt:lpstr>
      <vt:lpstr>Nature</vt:lpstr>
      <vt:lpstr>Tourisme </vt:lpstr>
      <vt:lpstr>Faire des affaires, pourquoi choisir la Bulgarie?</vt:lpstr>
      <vt:lpstr>1. Stabilité politique et économique  </vt:lpstr>
      <vt:lpstr>2. Faible coût pour faire des affaires</vt:lpstr>
      <vt:lpstr>3. Ressources humaines</vt:lpstr>
      <vt:lpstr>4. Location stratégique</vt:lpstr>
      <vt:lpstr>5. Accès aux marchés</vt:lpstr>
      <vt:lpstr>Coût compétitif  des affaires</vt:lpstr>
      <vt:lpstr>Bulgarie-Belgique: relations économiques</vt:lpstr>
      <vt:lpstr>       Bulgarie-Belgique: relations économiques</vt:lpstr>
      <vt:lpstr>Présidence bulgare de l’UE</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Administrator1</dc:creator>
  <cp:lastModifiedBy>User</cp:lastModifiedBy>
  <cp:revision>129</cp:revision>
  <dcterms:created xsi:type="dcterms:W3CDTF">2017-11-09T08:31:22Z</dcterms:created>
  <dcterms:modified xsi:type="dcterms:W3CDTF">2017-11-30T10:12:20Z</dcterms:modified>
</cp:coreProperties>
</file>